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sldIdLst>
    <p:sldId id="256" r:id="rId2"/>
    <p:sldId id="273" r:id="rId3"/>
    <p:sldId id="263" r:id="rId4"/>
    <p:sldId id="257" r:id="rId5"/>
    <p:sldId id="266" r:id="rId6"/>
    <p:sldId id="274" r:id="rId7"/>
    <p:sldId id="269" r:id="rId8"/>
    <p:sldId id="270" r:id="rId9"/>
    <p:sldId id="272" r:id="rId10"/>
    <p:sldId id="275" r:id="rId11"/>
    <p:sldId id="283" r:id="rId12"/>
  </p:sldIdLst>
  <p:sldSz cx="9144000" cy="6858000" type="screen4x3"/>
  <p:notesSz cx="7010400" cy="92233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29" autoAdjust="0"/>
    <p:restoredTop sz="94661" autoAdjust="0"/>
  </p:normalViewPr>
  <p:slideViewPr>
    <p:cSldViewPr>
      <p:cViewPr varScale="1">
        <p:scale>
          <a:sx n="84" d="100"/>
          <a:sy n="84" d="100"/>
        </p:scale>
        <p:origin x="1483" y="8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7840" cy="461169"/>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9" y="1"/>
            <a:ext cx="3037840" cy="461169"/>
          </a:xfrm>
          <a:prstGeom prst="rect">
            <a:avLst/>
          </a:prstGeom>
        </p:spPr>
        <p:txBody>
          <a:bodyPr vert="horz" lIns="91440" tIns="45720" rIns="91440" bIns="45720" rtlCol="0"/>
          <a:lstStyle>
            <a:lvl1pPr algn="r">
              <a:defRPr sz="1200"/>
            </a:lvl1pPr>
          </a:lstStyle>
          <a:p>
            <a:fld id="{33D6E300-CABB-41C6-AA04-38CAE682DC6E}" type="datetimeFigureOut">
              <a:rPr lang="en-US" smtClean="0"/>
              <a:pPr/>
              <a:t>11/30/2018</a:t>
            </a:fld>
            <a:endParaRPr lang="en-US"/>
          </a:p>
        </p:txBody>
      </p:sp>
      <p:sp>
        <p:nvSpPr>
          <p:cNvPr id="4" name="Slide Image Placeholder 3"/>
          <p:cNvSpPr>
            <a:spLocks noGrp="1" noRot="1" noChangeAspect="1"/>
          </p:cNvSpPr>
          <p:nvPr>
            <p:ph type="sldImg" idx="2"/>
          </p:nvPr>
        </p:nvSpPr>
        <p:spPr>
          <a:xfrm>
            <a:off x="1200150" y="692150"/>
            <a:ext cx="4610100" cy="3457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381104"/>
            <a:ext cx="5608320" cy="4150519"/>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760607"/>
            <a:ext cx="3037840" cy="461169"/>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760607"/>
            <a:ext cx="3037840" cy="461169"/>
          </a:xfrm>
          <a:prstGeom prst="rect">
            <a:avLst/>
          </a:prstGeom>
        </p:spPr>
        <p:txBody>
          <a:bodyPr vert="horz" lIns="91440" tIns="45720" rIns="91440" bIns="45720" rtlCol="0" anchor="b"/>
          <a:lstStyle>
            <a:lvl1pPr algn="r">
              <a:defRPr sz="1200"/>
            </a:lvl1pPr>
          </a:lstStyle>
          <a:p>
            <a:fld id="{8030072B-0E3B-4C6A-9295-A28AAFD92E1F}" type="slidenum">
              <a:rPr lang="en-US" smtClean="0"/>
              <a:pPr/>
              <a:t>‹#›</a:t>
            </a:fld>
            <a:endParaRPr lang="en-US"/>
          </a:p>
        </p:txBody>
      </p:sp>
    </p:spTree>
    <p:extLst>
      <p:ext uri="{BB962C8B-B14F-4D97-AF65-F5344CB8AC3E}">
        <p14:creationId xmlns:p14="http://schemas.microsoft.com/office/powerpoint/2010/main" val="41833690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030072B-0E3B-4C6A-9295-A28AAFD92E1F}" type="slidenum">
              <a:rPr lang="en-US" smtClean="0"/>
              <a:pPr/>
              <a:t>11</a:t>
            </a:fld>
            <a:endParaRPr lang="en-US"/>
          </a:p>
        </p:txBody>
      </p:sp>
    </p:spTree>
    <p:extLst>
      <p:ext uri="{BB962C8B-B14F-4D97-AF65-F5344CB8AC3E}">
        <p14:creationId xmlns:p14="http://schemas.microsoft.com/office/powerpoint/2010/main" val="3186325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11/30/2017</a:t>
            </a:r>
            <a:endParaRPr lang="en-US"/>
          </a:p>
        </p:txBody>
      </p:sp>
      <p:sp>
        <p:nvSpPr>
          <p:cNvPr id="5" name="Footer Placeholder 4"/>
          <p:cNvSpPr>
            <a:spLocks noGrp="1"/>
          </p:cNvSpPr>
          <p:nvPr>
            <p:ph type="ftr" sz="quarter" idx="11"/>
          </p:nvPr>
        </p:nvSpPr>
        <p:spPr/>
        <p:txBody>
          <a:bodyPr/>
          <a:lstStyle/>
          <a:p>
            <a:r>
              <a:rPr lang="en-US" smtClean="0"/>
              <a:t>FY 18 Classification Hearing BOS</a:t>
            </a:r>
            <a:endParaRPr lang="en-US"/>
          </a:p>
        </p:txBody>
      </p:sp>
      <p:sp>
        <p:nvSpPr>
          <p:cNvPr id="6" name="Slide Number Placeholder 5"/>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val="2728146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11/30/2017</a:t>
            </a:r>
            <a:endParaRPr lang="en-US"/>
          </a:p>
        </p:txBody>
      </p:sp>
      <p:sp>
        <p:nvSpPr>
          <p:cNvPr id="5" name="Footer Placeholder 4"/>
          <p:cNvSpPr>
            <a:spLocks noGrp="1"/>
          </p:cNvSpPr>
          <p:nvPr>
            <p:ph type="ftr" sz="quarter" idx="11"/>
          </p:nvPr>
        </p:nvSpPr>
        <p:spPr/>
        <p:txBody>
          <a:bodyPr/>
          <a:lstStyle/>
          <a:p>
            <a:r>
              <a:rPr lang="en-US" smtClean="0"/>
              <a:t>FY 18 Classification Hearing BOS</a:t>
            </a:r>
            <a:endParaRPr lang="en-US"/>
          </a:p>
        </p:txBody>
      </p:sp>
      <p:sp>
        <p:nvSpPr>
          <p:cNvPr id="6" name="Slide Number Placeholder 5"/>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val="339892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11/30/2017</a:t>
            </a:r>
            <a:endParaRPr lang="en-US"/>
          </a:p>
        </p:txBody>
      </p:sp>
      <p:sp>
        <p:nvSpPr>
          <p:cNvPr id="5" name="Footer Placeholder 4"/>
          <p:cNvSpPr>
            <a:spLocks noGrp="1"/>
          </p:cNvSpPr>
          <p:nvPr>
            <p:ph type="ftr" sz="quarter" idx="11"/>
          </p:nvPr>
        </p:nvSpPr>
        <p:spPr/>
        <p:txBody>
          <a:bodyPr/>
          <a:lstStyle/>
          <a:p>
            <a:r>
              <a:rPr lang="en-US" smtClean="0"/>
              <a:t>FY 18 Classification Hearing BOS</a:t>
            </a:r>
            <a:endParaRPr lang="en-US"/>
          </a:p>
        </p:txBody>
      </p:sp>
      <p:sp>
        <p:nvSpPr>
          <p:cNvPr id="6" name="Slide Number Placeholder 5"/>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val="151391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11/30/2017</a:t>
            </a:r>
            <a:endParaRPr lang="en-US"/>
          </a:p>
        </p:txBody>
      </p:sp>
      <p:sp>
        <p:nvSpPr>
          <p:cNvPr id="5" name="Footer Placeholder 4"/>
          <p:cNvSpPr>
            <a:spLocks noGrp="1"/>
          </p:cNvSpPr>
          <p:nvPr>
            <p:ph type="ftr" sz="quarter" idx="11"/>
          </p:nvPr>
        </p:nvSpPr>
        <p:spPr/>
        <p:txBody>
          <a:bodyPr/>
          <a:lstStyle/>
          <a:p>
            <a:r>
              <a:rPr lang="en-US" smtClean="0"/>
              <a:t>FY 18 Classification Hearing BOS</a:t>
            </a:r>
            <a:endParaRPr lang="en-US"/>
          </a:p>
        </p:txBody>
      </p:sp>
      <p:sp>
        <p:nvSpPr>
          <p:cNvPr id="6" name="Slide Number Placeholder 5"/>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val="2131526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11/30/2017</a:t>
            </a:r>
            <a:endParaRPr lang="en-US"/>
          </a:p>
        </p:txBody>
      </p:sp>
      <p:sp>
        <p:nvSpPr>
          <p:cNvPr id="5" name="Footer Placeholder 4"/>
          <p:cNvSpPr>
            <a:spLocks noGrp="1"/>
          </p:cNvSpPr>
          <p:nvPr>
            <p:ph type="ftr" sz="quarter" idx="11"/>
          </p:nvPr>
        </p:nvSpPr>
        <p:spPr/>
        <p:txBody>
          <a:bodyPr/>
          <a:lstStyle/>
          <a:p>
            <a:r>
              <a:rPr lang="en-US" smtClean="0"/>
              <a:t>FY 18 Classification Hearing BOS</a:t>
            </a:r>
            <a:endParaRPr lang="en-US"/>
          </a:p>
        </p:txBody>
      </p:sp>
      <p:sp>
        <p:nvSpPr>
          <p:cNvPr id="6" name="Slide Number Placeholder 5"/>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val="1774353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11/30/2017</a:t>
            </a:r>
            <a:endParaRPr lang="en-US"/>
          </a:p>
        </p:txBody>
      </p:sp>
      <p:sp>
        <p:nvSpPr>
          <p:cNvPr id="6" name="Footer Placeholder 5"/>
          <p:cNvSpPr>
            <a:spLocks noGrp="1"/>
          </p:cNvSpPr>
          <p:nvPr>
            <p:ph type="ftr" sz="quarter" idx="11"/>
          </p:nvPr>
        </p:nvSpPr>
        <p:spPr/>
        <p:txBody>
          <a:bodyPr/>
          <a:lstStyle/>
          <a:p>
            <a:r>
              <a:rPr lang="en-US" smtClean="0"/>
              <a:t>FY 18 Classification Hearing BOS</a:t>
            </a:r>
            <a:endParaRPr lang="en-US"/>
          </a:p>
        </p:txBody>
      </p:sp>
      <p:sp>
        <p:nvSpPr>
          <p:cNvPr id="7" name="Slide Number Placeholder 6"/>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val="3485709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11/30/2017</a:t>
            </a:r>
            <a:endParaRPr lang="en-US"/>
          </a:p>
        </p:txBody>
      </p:sp>
      <p:sp>
        <p:nvSpPr>
          <p:cNvPr id="8" name="Footer Placeholder 7"/>
          <p:cNvSpPr>
            <a:spLocks noGrp="1"/>
          </p:cNvSpPr>
          <p:nvPr>
            <p:ph type="ftr" sz="quarter" idx="11"/>
          </p:nvPr>
        </p:nvSpPr>
        <p:spPr/>
        <p:txBody>
          <a:bodyPr/>
          <a:lstStyle/>
          <a:p>
            <a:r>
              <a:rPr lang="en-US" smtClean="0"/>
              <a:t>FY 18 Classification Hearing BOS</a:t>
            </a:r>
            <a:endParaRPr lang="en-US"/>
          </a:p>
        </p:txBody>
      </p:sp>
      <p:sp>
        <p:nvSpPr>
          <p:cNvPr id="9" name="Slide Number Placeholder 8"/>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val="48186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11/30/2017</a:t>
            </a:r>
            <a:endParaRPr lang="en-US"/>
          </a:p>
        </p:txBody>
      </p:sp>
      <p:sp>
        <p:nvSpPr>
          <p:cNvPr id="4" name="Footer Placeholder 3"/>
          <p:cNvSpPr>
            <a:spLocks noGrp="1"/>
          </p:cNvSpPr>
          <p:nvPr>
            <p:ph type="ftr" sz="quarter" idx="11"/>
          </p:nvPr>
        </p:nvSpPr>
        <p:spPr/>
        <p:txBody>
          <a:bodyPr/>
          <a:lstStyle/>
          <a:p>
            <a:r>
              <a:rPr lang="en-US" smtClean="0"/>
              <a:t>FY 18 Classification Hearing BOS</a:t>
            </a:r>
            <a:endParaRPr lang="en-US"/>
          </a:p>
        </p:txBody>
      </p:sp>
      <p:sp>
        <p:nvSpPr>
          <p:cNvPr id="5" name="Slide Number Placeholder 4"/>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val="3214609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11/30/2017</a:t>
            </a:r>
            <a:endParaRPr lang="en-US"/>
          </a:p>
        </p:txBody>
      </p:sp>
      <p:sp>
        <p:nvSpPr>
          <p:cNvPr id="3" name="Footer Placeholder 2"/>
          <p:cNvSpPr>
            <a:spLocks noGrp="1"/>
          </p:cNvSpPr>
          <p:nvPr>
            <p:ph type="ftr" sz="quarter" idx="11"/>
          </p:nvPr>
        </p:nvSpPr>
        <p:spPr/>
        <p:txBody>
          <a:bodyPr/>
          <a:lstStyle/>
          <a:p>
            <a:r>
              <a:rPr lang="en-US" smtClean="0"/>
              <a:t>FY 18 Classification Hearing BOS</a:t>
            </a:r>
            <a:endParaRPr lang="en-US"/>
          </a:p>
        </p:txBody>
      </p:sp>
      <p:sp>
        <p:nvSpPr>
          <p:cNvPr id="4" name="Slide Number Placeholder 3"/>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val="12063262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11/30/2017</a:t>
            </a:r>
            <a:endParaRPr lang="en-US"/>
          </a:p>
        </p:txBody>
      </p:sp>
      <p:sp>
        <p:nvSpPr>
          <p:cNvPr id="6" name="Footer Placeholder 5"/>
          <p:cNvSpPr>
            <a:spLocks noGrp="1"/>
          </p:cNvSpPr>
          <p:nvPr>
            <p:ph type="ftr" sz="quarter" idx="11"/>
          </p:nvPr>
        </p:nvSpPr>
        <p:spPr/>
        <p:txBody>
          <a:bodyPr/>
          <a:lstStyle/>
          <a:p>
            <a:r>
              <a:rPr lang="en-US" smtClean="0"/>
              <a:t>FY 18 Classification Hearing BOS</a:t>
            </a:r>
            <a:endParaRPr lang="en-US"/>
          </a:p>
        </p:txBody>
      </p:sp>
      <p:sp>
        <p:nvSpPr>
          <p:cNvPr id="7" name="Slide Number Placeholder 6"/>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val="49784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11/30/2017</a:t>
            </a:r>
            <a:endParaRPr lang="en-US"/>
          </a:p>
        </p:txBody>
      </p:sp>
      <p:sp>
        <p:nvSpPr>
          <p:cNvPr id="6" name="Footer Placeholder 5"/>
          <p:cNvSpPr>
            <a:spLocks noGrp="1"/>
          </p:cNvSpPr>
          <p:nvPr>
            <p:ph type="ftr" sz="quarter" idx="11"/>
          </p:nvPr>
        </p:nvSpPr>
        <p:spPr/>
        <p:txBody>
          <a:bodyPr/>
          <a:lstStyle/>
          <a:p>
            <a:r>
              <a:rPr lang="en-US" smtClean="0"/>
              <a:t>FY 18 Classification Hearing BOS</a:t>
            </a:r>
            <a:endParaRPr lang="en-US"/>
          </a:p>
        </p:txBody>
      </p:sp>
      <p:sp>
        <p:nvSpPr>
          <p:cNvPr id="7" name="Slide Number Placeholder 6"/>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val="776328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11/30/2017</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FY 18 Classification Hearing BOS</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5775D3-9398-4BC3-9654-7E4B74007258}" type="slidenum">
              <a:rPr lang="en-US" smtClean="0"/>
              <a:pPr/>
              <a:t>‹#›</a:t>
            </a:fld>
            <a:endParaRPr lang="en-US"/>
          </a:p>
        </p:txBody>
      </p:sp>
    </p:spTree>
    <p:extLst>
      <p:ext uri="{BB962C8B-B14F-4D97-AF65-F5344CB8AC3E}">
        <p14:creationId xmlns:p14="http://schemas.microsoft.com/office/powerpoint/2010/main" val="3363060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Fiscal Year 2019</a:t>
            </a:r>
            <a:br>
              <a:rPr lang="en-US" dirty="0" smtClean="0"/>
            </a:br>
            <a:r>
              <a:rPr lang="en-US" dirty="0" smtClean="0"/>
              <a:t>Classification Hearing</a:t>
            </a:r>
            <a:endParaRPr lang="en-US" dirty="0"/>
          </a:p>
        </p:txBody>
      </p:sp>
      <p:sp>
        <p:nvSpPr>
          <p:cNvPr id="3" name="Subtitle 2"/>
          <p:cNvSpPr>
            <a:spLocks noGrp="1"/>
          </p:cNvSpPr>
          <p:nvPr>
            <p:ph type="subTitle" idx="1"/>
          </p:nvPr>
        </p:nvSpPr>
        <p:spPr/>
        <p:txBody>
          <a:bodyPr>
            <a:normAutofit fontScale="85000" lnSpcReduction="20000"/>
          </a:bodyPr>
          <a:lstStyle/>
          <a:p>
            <a:r>
              <a:rPr lang="en-US" dirty="0" smtClean="0"/>
              <a:t>Select Board</a:t>
            </a:r>
          </a:p>
          <a:p>
            <a:r>
              <a:rPr lang="en-US" dirty="0" smtClean="0"/>
              <a:t>Board of Assessors</a:t>
            </a:r>
          </a:p>
          <a:p>
            <a:r>
              <a:rPr lang="en-US" dirty="0" smtClean="0"/>
              <a:t>Dedham Town Hall</a:t>
            </a:r>
          </a:p>
          <a:p>
            <a:r>
              <a:rPr lang="en-US" dirty="0" smtClean="0"/>
              <a:t>November 29, 2018</a:t>
            </a:r>
            <a:endParaRPr lang="en-US" dirty="0"/>
          </a:p>
        </p:txBody>
      </p:sp>
    </p:spTree>
    <p:extLst>
      <p:ext uri="{BB962C8B-B14F-4D97-AF65-F5344CB8AC3E}">
        <p14:creationId xmlns:p14="http://schemas.microsoft.com/office/powerpoint/2010/main" val="25883996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Historical Rates</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0004119"/>
              </p:ext>
            </p:extLst>
          </p:nvPr>
        </p:nvGraphicFramePr>
        <p:xfrm>
          <a:off x="266700" y="1600200"/>
          <a:ext cx="8420100" cy="2394226"/>
        </p:xfrm>
        <a:graphic>
          <a:graphicData uri="http://schemas.openxmlformats.org/drawingml/2006/table">
            <a:tbl>
              <a:tblPr firstRow="1" bandRow="1">
                <a:tableStyleId>{5C22544A-7EE6-4342-B048-85BDC9FD1C3A}</a:tableStyleId>
              </a:tblPr>
              <a:tblGrid>
                <a:gridCol w="1684020"/>
                <a:gridCol w="1684020"/>
                <a:gridCol w="1684020"/>
                <a:gridCol w="1684020"/>
                <a:gridCol w="1684020"/>
              </a:tblGrid>
              <a:tr h="369294">
                <a:tc>
                  <a:txBody>
                    <a:bodyPr/>
                    <a:lstStyle/>
                    <a:p>
                      <a:pPr algn="ctr"/>
                      <a:r>
                        <a:rPr lang="en-US" dirty="0" smtClean="0"/>
                        <a:t>Fiscal</a:t>
                      </a:r>
                      <a:r>
                        <a:rPr lang="en-US" baseline="0" dirty="0" smtClean="0"/>
                        <a:t> Year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smtClean="0"/>
                        <a:t>FY 201</a:t>
                      </a:r>
                      <a:r>
                        <a:rPr lang="en-US" baseline="0" dirty="0" smtClean="0"/>
                        <a:t>9  </a:t>
                      </a:r>
                      <a:endParaRPr lang="en-US" dirty="0" smtClean="0"/>
                    </a:p>
                    <a:p>
                      <a:pPr algn="ctr"/>
                      <a:endParaRPr lang="en-US" dirty="0"/>
                    </a:p>
                  </a:txBody>
                  <a:tcPr/>
                </a:tc>
                <a:tc>
                  <a:txBody>
                    <a:bodyPr/>
                    <a:lstStyle/>
                    <a:p>
                      <a:pPr algn="ctr"/>
                      <a:r>
                        <a:rPr lang="en-US" dirty="0" smtClean="0"/>
                        <a:t>FY 2018</a:t>
                      </a:r>
                      <a:endParaRPr lang="en-US" dirty="0"/>
                    </a:p>
                  </a:txBody>
                  <a:tcPr/>
                </a:tc>
                <a:tc>
                  <a:txBody>
                    <a:bodyPr/>
                    <a:lstStyle/>
                    <a:p>
                      <a:pPr algn="ctr"/>
                      <a:r>
                        <a:rPr lang="en-US" dirty="0" smtClean="0"/>
                        <a:t>FY</a:t>
                      </a:r>
                      <a:r>
                        <a:rPr lang="en-US" baseline="0" dirty="0" smtClean="0"/>
                        <a:t> 2017</a:t>
                      </a:r>
                      <a:endParaRPr lang="en-US" dirty="0"/>
                    </a:p>
                  </a:txBody>
                  <a:tcPr/>
                </a:tc>
                <a:tc>
                  <a:txBody>
                    <a:bodyPr/>
                    <a:lstStyle/>
                    <a:p>
                      <a:pPr algn="ctr"/>
                      <a:r>
                        <a:rPr lang="en-US" dirty="0" smtClean="0"/>
                        <a:t>FY</a:t>
                      </a:r>
                      <a:r>
                        <a:rPr lang="en-US" baseline="0" dirty="0" smtClean="0"/>
                        <a:t> 2016</a:t>
                      </a:r>
                      <a:endParaRPr lang="en-US" dirty="0"/>
                    </a:p>
                  </a:txBody>
                  <a:tcPr/>
                </a:tc>
              </a:tr>
              <a:tr h="369294">
                <a:tc>
                  <a:txBody>
                    <a:bodyPr/>
                    <a:lstStyle/>
                    <a:p>
                      <a:r>
                        <a:rPr lang="en-US" dirty="0" smtClean="0"/>
                        <a:t>Average SFH</a:t>
                      </a:r>
                      <a:endParaRPr lang="en-US" dirty="0"/>
                    </a:p>
                  </a:txBody>
                  <a:tcPr/>
                </a:tc>
                <a:tc>
                  <a:txBody>
                    <a:bodyPr/>
                    <a:lstStyle/>
                    <a:p>
                      <a:r>
                        <a:rPr lang="en-US" dirty="0" smtClean="0">
                          <a:solidFill>
                            <a:schemeClr val="tx1"/>
                          </a:solidFill>
                        </a:rPr>
                        <a:t>$499,901</a:t>
                      </a:r>
                      <a:endParaRPr lang="en-US" dirty="0">
                        <a:solidFill>
                          <a:schemeClr val="tx1"/>
                        </a:solidFill>
                      </a:endParaRPr>
                    </a:p>
                  </a:txBody>
                  <a:tcPr/>
                </a:tc>
                <a:tc>
                  <a:txBody>
                    <a:bodyPr/>
                    <a:lstStyle/>
                    <a:p>
                      <a:r>
                        <a:rPr lang="en-US" dirty="0" smtClean="0"/>
                        <a:t>$473,826</a:t>
                      </a:r>
                      <a:endParaRPr lang="en-US" dirty="0"/>
                    </a:p>
                  </a:txBody>
                  <a:tcPr/>
                </a:tc>
                <a:tc>
                  <a:txBody>
                    <a:bodyPr/>
                    <a:lstStyle/>
                    <a:p>
                      <a:r>
                        <a:rPr lang="en-US" dirty="0" smtClean="0"/>
                        <a:t>$448,603</a:t>
                      </a:r>
                      <a:endParaRPr lang="en-US" dirty="0"/>
                    </a:p>
                  </a:txBody>
                  <a:tcPr/>
                </a:tc>
                <a:tc>
                  <a:txBody>
                    <a:bodyPr/>
                    <a:lstStyle/>
                    <a:p>
                      <a:r>
                        <a:rPr lang="en-US" dirty="0" smtClean="0"/>
                        <a:t>$420,216</a:t>
                      </a:r>
                      <a:endParaRPr lang="en-US" dirty="0"/>
                    </a:p>
                  </a:txBody>
                  <a:tcPr/>
                </a:tc>
              </a:tr>
              <a:tr h="369294">
                <a:tc>
                  <a:txBody>
                    <a:bodyPr/>
                    <a:lstStyle/>
                    <a:p>
                      <a:r>
                        <a:rPr lang="en-US" dirty="0" smtClean="0"/>
                        <a:t>Tax Rate</a:t>
                      </a:r>
                      <a:endParaRPr lang="en-US" dirty="0"/>
                    </a:p>
                  </a:txBody>
                  <a:tcPr/>
                </a:tc>
                <a:tc>
                  <a:txBody>
                    <a:bodyPr/>
                    <a:lstStyle/>
                    <a:p>
                      <a:r>
                        <a:rPr lang="en-US" dirty="0" smtClean="0">
                          <a:solidFill>
                            <a:schemeClr val="tx1"/>
                          </a:solidFill>
                        </a:rPr>
                        <a:t>$14.10</a:t>
                      </a:r>
                      <a:endParaRPr lang="en-US" dirty="0">
                        <a:solidFill>
                          <a:schemeClr val="tx1"/>
                        </a:solidFill>
                      </a:endParaRPr>
                    </a:p>
                  </a:txBody>
                  <a:tcPr/>
                </a:tc>
                <a:tc>
                  <a:txBody>
                    <a:bodyPr/>
                    <a:lstStyle/>
                    <a:p>
                      <a:r>
                        <a:rPr lang="en-US" dirty="0" smtClean="0"/>
                        <a:t>$14.55</a:t>
                      </a:r>
                      <a:endParaRPr lang="en-US" dirty="0"/>
                    </a:p>
                  </a:txBody>
                  <a:tcPr/>
                </a:tc>
                <a:tc>
                  <a:txBody>
                    <a:bodyPr/>
                    <a:lstStyle/>
                    <a:p>
                      <a:r>
                        <a:rPr lang="en-US" dirty="0" smtClean="0"/>
                        <a:t>$14.76</a:t>
                      </a:r>
                      <a:endParaRPr lang="en-US" dirty="0"/>
                    </a:p>
                  </a:txBody>
                  <a:tcPr/>
                </a:tc>
                <a:tc>
                  <a:txBody>
                    <a:bodyPr/>
                    <a:lstStyle/>
                    <a:p>
                      <a:r>
                        <a:rPr lang="en-US" dirty="0" smtClean="0"/>
                        <a:t>$15.49</a:t>
                      </a:r>
                      <a:endParaRPr lang="en-US" dirty="0"/>
                    </a:p>
                  </a:txBody>
                  <a:tcPr/>
                </a:tc>
              </a:tr>
              <a:tr h="369294">
                <a:tc>
                  <a:txBody>
                    <a:bodyPr/>
                    <a:lstStyle/>
                    <a:p>
                      <a:r>
                        <a:rPr lang="en-US" dirty="0" smtClean="0"/>
                        <a:t>Average Tax Bill</a:t>
                      </a:r>
                      <a:endParaRPr lang="en-US" dirty="0"/>
                    </a:p>
                  </a:txBody>
                  <a:tcPr/>
                </a:tc>
                <a:tc>
                  <a:txBody>
                    <a:bodyPr/>
                    <a:lstStyle/>
                    <a:p>
                      <a:r>
                        <a:rPr lang="en-US" dirty="0" smtClean="0">
                          <a:solidFill>
                            <a:schemeClr val="tx1"/>
                          </a:solidFill>
                        </a:rPr>
                        <a:t>$7,048.60</a:t>
                      </a:r>
                      <a:endParaRPr lang="en-US" dirty="0">
                        <a:solidFill>
                          <a:schemeClr val="tx1"/>
                        </a:solidFill>
                      </a:endParaRPr>
                    </a:p>
                  </a:txBody>
                  <a:tcPr/>
                </a:tc>
                <a:tc>
                  <a:txBody>
                    <a:bodyPr/>
                    <a:lstStyle/>
                    <a:p>
                      <a:r>
                        <a:rPr lang="en-US" dirty="0" smtClean="0"/>
                        <a:t>$6,894.17</a:t>
                      </a:r>
                      <a:endParaRPr lang="en-US" dirty="0"/>
                    </a:p>
                  </a:txBody>
                  <a:tcPr/>
                </a:tc>
                <a:tc>
                  <a:txBody>
                    <a:bodyPr/>
                    <a:lstStyle/>
                    <a:p>
                      <a:r>
                        <a:rPr lang="en-US" dirty="0" smtClean="0"/>
                        <a:t>$6,621.38</a:t>
                      </a:r>
                      <a:endParaRPr lang="en-US" dirty="0"/>
                    </a:p>
                  </a:txBody>
                  <a:tcPr/>
                </a:tc>
                <a:tc>
                  <a:txBody>
                    <a:bodyPr/>
                    <a:lstStyle/>
                    <a:p>
                      <a:r>
                        <a:rPr lang="en-US" dirty="0" smtClean="0"/>
                        <a:t>$6,509.14</a:t>
                      </a:r>
                      <a:endParaRPr lang="en-US" dirty="0"/>
                    </a:p>
                  </a:txBody>
                  <a:tcPr/>
                </a:tc>
              </a:tr>
              <a:tr h="646264">
                <a:tc>
                  <a:txBody>
                    <a:bodyPr/>
                    <a:lstStyle/>
                    <a:p>
                      <a:r>
                        <a:rPr lang="en-US" dirty="0" smtClean="0"/>
                        <a:t>Average Increase  </a:t>
                      </a:r>
                      <a:endParaRPr lang="en-US" dirty="0"/>
                    </a:p>
                  </a:txBody>
                  <a:tcPr/>
                </a:tc>
                <a:tc>
                  <a:txBody>
                    <a:bodyPr/>
                    <a:lstStyle/>
                    <a:p>
                      <a:r>
                        <a:rPr lang="en-US" dirty="0" smtClean="0">
                          <a:solidFill>
                            <a:schemeClr val="tx1"/>
                          </a:solidFill>
                        </a:rPr>
                        <a:t>$154.43</a:t>
                      </a:r>
                      <a:endParaRPr lang="en-US" dirty="0">
                        <a:solidFill>
                          <a:schemeClr val="tx1"/>
                        </a:solidFill>
                      </a:endParaRPr>
                    </a:p>
                  </a:txBody>
                  <a:tcPr/>
                </a:tc>
                <a:tc>
                  <a:txBody>
                    <a:bodyPr/>
                    <a:lstStyle/>
                    <a:p>
                      <a:r>
                        <a:rPr lang="en-US" dirty="0" smtClean="0"/>
                        <a:t>$272.79</a:t>
                      </a:r>
                      <a:endParaRPr lang="en-US" dirty="0"/>
                    </a:p>
                  </a:txBody>
                  <a:tcPr/>
                </a:tc>
                <a:tc>
                  <a:txBody>
                    <a:bodyPr/>
                    <a:lstStyle/>
                    <a:p>
                      <a:r>
                        <a:rPr lang="en-US" dirty="0" smtClean="0"/>
                        <a:t>$112.24</a:t>
                      </a:r>
                      <a:endParaRPr lang="en-US" dirty="0"/>
                    </a:p>
                  </a:txBody>
                  <a:tcPr/>
                </a:tc>
                <a:tc>
                  <a:txBody>
                    <a:bodyPr/>
                    <a:lstStyle/>
                    <a:p>
                      <a:r>
                        <a:rPr lang="en-US" dirty="0" smtClean="0"/>
                        <a:t>$133.72</a:t>
                      </a:r>
                      <a:endParaRPr lang="en-US" dirty="0"/>
                    </a:p>
                  </a:txBody>
                  <a:tcPr/>
                </a:tc>
              </a:tr>
            </a:tbl>
          </a:graphicData>
        </a:graphic>
      </p:graphicFrame>
      <p:sp>
        <p:nvSpPr>
          <p:cNvPr id="4" name="Date Placeholder 3"/>
          <p:cNvSpPr>
            <a:spLocks noGrp="1"/>
          </p:cNvSpPr>
          <p:nvPr>
            <p:ph type="dt" sz="half" idx="10"/>
          </p:nvPr>
        </p:nvSpPr>
        <p:spPr/>
        <p:txBody>
          <a:bodyPr/>
          <a:lstStyle/>
          <a:p>
            <a:r>
              <a:rPr lang="en-US" dirty="0" smtClean="0"/>
              <a:t>11/29/2018</a:t>
            </a:r>
            <a:endParaRPr lang="en-US" dirty="0"/>
          </a:p>
        </p:txBody>
      </p:sp>
      <p:sp>
        <p:nvSpPr>
          <p:cNvPr id="5" name="Footer Placeholder 4"/>
          <p:cNvSpPr>
            <a:spLocks noGrp="1"/>
          </p:cNvSpPr>
          <p:nvPr>
            <p:ph type="ftr" sz="quarter" idx="11"/>
          </p:nvPr>
        </p:nvSpPr>
        <p:spPr/>
        <p:txBody>
          <a:bodyPr/>
          <a:lstStyle/>
          <a:p>
            <a:r>
              <a:rPr lang="en-US" dirty="0" smtClean="0"/>
              <a:t>FY 19 Classification Hearing </a:t>
            </a:r>
            <a:endParaRPr lang="en-US" dirty="0"/>
          </a:p>
        </p:txBody>
      </p:sp>
    </p:spTree>
    <p:extLst>
      <p:ext uri="{BB962C8B-B14F-4D97-AF65-F5344CB8AC3E}">
        <p14:creationId xmlns:p14="http://schemas.microsoft.com/office/powerpoint/2010/main" val="8454261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t>
            </a:r>
            <a:r>
              <a:rPr lang="en-US" dirty="0" smtClean="0"/>
              <a:t>losing</a:t>
            </a:r>
            <a:endParaRPr lang="en-US" dirty="0"/>
          </a:p>
        </p:txBody>
      </p:sp>
      <p:sp>
        <p:nvSpPr>
          <p:cNvPr id="3" name="Content Placeholder 2"/>
          <p:cNvSpPr>
            <a:spLocks noGrp="1"/>
          </p:cNvSpPr>
          <p:nvPr>
            <p:ph idx="1"/>
          </p:nvPr>
        </p:nvSpPr>
        <p:spPr/>
        <p:txBody>
          <a:bodyPr/>
          <a:lstStyle/>
          <a:p>
            <a:r>
              <a:rPr lang="en-US" dirty="0"/>
              <a:t>This concludes the Board of Assessor’s </a:t>
            </a:r>
            <a:r>
              <a:rPr lang="en-US" dirty="0" smtClean="0"/>
              <a:t>slide show</a:t>
            </a:r>
          </a:p>
          <a:p>
            <a:r>
              <a:rPr lang="en-US" dirty="0" smtClean="0"/>
              <a:t>We now refer to the packet of information prepared for this hearing</a:t>
            </a:r>
            <a:endParaRPr lang="en-US" dirty="0"/>
          </a:p>
        </p:txBody>
      </p:sp>
      <p:sp>
        <p:nvSpPr>
          <p:cNvPr id="4" name="Date Placeholder 3"/>
          <p:cNvSpPr>
            <a:spLocks noGrp="1"/>
          </p:cNvSpPr>
          <p:nvPr>
            <p:ph type="dt" sz="half" idx="10"/>
          </p:nvPr>
        </p:nvSpPr>
        <p:spPr/>
        <p:txBody>
          <a:bodyPr/>
          <a:lstStyle/>
          <a:p>
            <a:r>
              <a:rPr lang="en-US" dirty="0" smtClean="0"/>
              <a:t>11/29/2018</a:t>
            </a:r>
            <a:endParaRPr lang="en-US" dirty="0"/>
          </a:p>
        </p:txBody>
      </p:sp>
      <p:sp>
        <p:nvSpPr>
          <p:cNvPr id="5" name="Footer Placeholder 4"/>
          <p:cNvSpPr>
            <a:spLocks noGrp="1"/>
          </p:cNvSpPr>
          <p:nvPr>
            <p:ph type="ftr" sz="quarter" idx="11"/>
          </p:nvPr>
        </p:nvSpPr>
        <p:spPr/>
        <p:txBody>
          <a:bodyPr/>
          <a:lstStyle/>
          <a:p>
            <a:r>
              <a:rPr lang="en-US" dirty="0" smtClean="0"/>
              <a:t>FY 19 Classification </a:t>
            </a:r>
            <a:r>
              <a:rPr lang="en-US" smtClean="0"/>
              <a:t>Hearing </a:t>
            </a:r>
            <a:endParaRPr lang="en-US" dirty="0"/>
          </a:p>
        </p:txBody>
      </p:sp>
    </p:spTree>
    <p:extLst>
      <p:ext uri="{BB962C8B-B14F-4D97-AF65-F5344CB8AC3E}">
        <p14:creationId xmlns:p14="http://schemas.microsoft.com/office/powerpoint/2010/main" val="3590743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normAutofit lnSpcReduction="10000"/>
          </a:bodyPr>
          <a:lstStyle/>
          <a:p>
            <a:r>
              <a:rPr lang="en-US" dirty="0" smtClean="0"/>
              <a:t>Hearing Requires Two Votes</a:t>
            </a:r>
          </a:p>
          <a:p>
            <a:r>
              <a:rPr lang="en-US" dirty="0" smtClean="0"/>
              <a:t>What is Classification</a:t>
            </a:r>
          </a:p>
          <a:p>
            <a:r>
              <a:rPr lang="en-US" dirty="0"/>
              <a:t>What is a Tax Shift</a:t>
            </a:r>
          </a:p>
          <a:p>
            <a:r>
              <a:rPr lang="en-US" dirty="0" smtClean="0"/>
              <a:t>Overall Assessed Property in Dedham</a:t>
            </a:r>
          </a:p>
          <a:p>
            <a:r>
              <a:rPr lang="en-US" dirty="0"/>
              <a:t>Average Values</a:t>
            </a:r>
          </a:p>
          <a:p>
            <a:r>
              <a:rPr lang="en-US" dirty="0"/>
              <a:t>Estimated Tax Rates</a:t>
            </a:r>
          </a:p>
          <a:p>
            <a:r>
              <a:rPr lang="en-US" dirty="0" smtClean="0"/>
              <a:t>Historical Rates</a:t>
            </a:r>
          </a:p>
          <a:p>
            <a:r>
              <a:rPr lang="en-US" dirty="0" smtClean="0"/>
              <a:t>Closing</a:t>
            </a:r>
          </a:p>
          <a:p>
            <a:endParaRPr lang="en-US" dirty="0" smtClean="0"/>
          </a:p>
          <a:p>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r>
              <a:rPr lang="en-US" dirty="0" smtClean="0"/>
              <a:t>11/29/2018</a:t>
            </a:r>
            <a:endParaRPr lang="en-US" dirty="0"/>
          </a:p>
        </p:txBody>
      </p:sp>
      <p:sp>
        <p:nvSpPr>
          <p:cNvPr id="5" name="Footer Placeholder 4"/>
          <p:cNvSpPr>
            <a:spLocks noGrp="1"/>
          </p:cNvSpPr>
          <p:nvPr>
            <p:ph type="ftr" sz="quarter" idx="11"/>
          </p:nvPr>
        </p:nvSpPr>
        <p:spPr/>
        <p:txBody>
          <a:bodyPr/>
          <a:lstStyle/>
          <a:p>
            <a:r>
              <a:rPr lang="en-US" dirty="0" smtClean="0"/>
              <a:t>FY 19 Classification Hearing </a:t>
            </a:r>
            <a:endParaRPr lang="en-US" dirty="0"/>
          </a:p>
        </p:txBody>
      </p:sp>
    </p:spTree>
    <p:extLst>
      <p:ext uri="{BB962C8B-B14F-4D97-AF65-F5344CB8AC3E}">
        <p14:creationId xmlns:p14="http://schemas.microsoft.com/office/powerpoint/2010/main" val="8371102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600" dirty="0" smtClean="0"/>
              <a:t>Hearing Requires Two Votes by Select Board</a:t>
            </a:r>
            <a:endParaRPr lang="en-US" sz="3600" dirty="0"/>
          </a:p>
        </p:txBody>
      </p:sp>
      <p:sp>
        <p:nvSpPr>
          <p:cNvPr id="3" name="Content Placeholder 2"/>
          <p:cNvSpPr>
            <a:spLocks noGrp="1"/>
          </p:cNvSpPr>
          <p:nvPr>
            <p:ph idx="1"/>
          </p:nvPr>
        </p:nvSpPr>
        <p:spPr/>
        <p:txBody>
          <a:bodyPr>
            <a:normAutofit fontScale="92500" lnSpcReduction="20000"/>
          </a:bodyPr>
          <a:lstStyle/>
          <a:p>
            <a:r>
              <a:rPr lang="en-US" dirty="0" smtClean="0"/>
              <a:t>Does the </a:t>
            </a:r>
            <a:r>
              <a:rPr lang="en-US" dirty="0" smtClean="0"/>
              <a:t>Board of Selectmen </a:t>
            </a:r>
            <a:r>
              <a:rPr lang="en-US" dirty="0" smtClean="0"/>
              <a:t>want to continue classification for the Town of Dedham? </a:t>
            </a:r>
          </a:p>
          <a:p>
            <a:pPr marL="0" indent="0">
              <a:buNone/>
            </a:pPr>
            <a:r>
              <a:rPr lang="en-US" dirty="0"/>
              <a:t>	</a:t>
            </a:r>
            <a:r>
              <a:rPr lang="en-US" dirty="0" smtClean="0"/>
              <a:t>- The Board of Assessors recommend to 	continue classification for the Town of 	Dedham</a:t>
            </a:r>
          </a:p>
          <a:p>
            <a:r>
              <a:rPr lang="en-US" dirty="0" smtClean="0"/>
              <a:t>If classification does continue, what shift does the </a:t>
            </a:r>
            <a:r>
              <a:rPr lang="en-US" dirty="0" smtClean="0"/>
              <a:t>Board of Selectmen </a:t>
            </a:r>
            <a:r>
              <a:rPr lang="en-US" dirty="0" smtClean="0"/>
              <a:t>vote to use? </a:t>
            </a:r>
          </a:p>
          <a:p>
            <a:pPr marL="0" indent="0">
              <a:buNone/>
            </a:pPr>
            <a:r>
              <a:rPr lang="en-US" dirty="0" smtClean="0"/>
              <a:t>	- Historically we shift the maximum. The BOA 	recommends to shift to use 1.75.</a:t>
            </a:r>
          </a:p>
          <a:p>
            <a:r>
              <a:rPr lang="en-US" dirty="0" smtClean="0"/>
              <a:t>Based on these votes a tax rate for Fiscal Year 2019 is created.</a:t>
            </a:r>
          </a:p>
          <a:p>
            <a:endParaRPr lang="en-US" dirty="0"/>
          </a:p>
        </p:txBody>
      </p:sp>
      <p:sp>
        <p:nvSpPr>
          <p:cNvPr id="4" name="Date Placeholder 3"/>
          <p:cNvSpPr>
            <a:spLocks noGrp="1"/>
          </p:cNvSpPr>
          <p:nvPr>
            <p:ph type="dt" sz="half" idx="10"/>
          </p:nvPr>
        </p:nvSpPr>
        <p:spPr/>
        <p:txBody>
          <a:bodyPr/>
          <a:lstStyle/>
          <a:p>
            <a:r>
              <a:rPr lang="en-US" dirty="0" smtClean="0"/>
              <a:t>11/29/2018</a:t>
            </a:r>
            <a:endParaRPr lang="en-US" dirty="0"/>
          </a:p>
        </p:txBody>
      </p:sp>
      <p:sp>
        <p:nvSpPr>
          <p:cNvPr id="5" name="Footer Placeholder 4"/>
          <p:cNvSpPr>
            <a:spLocks noGrp="1"/>
          </p:cNvSpPr>
          <p:nvPr>
            <p:ph type="ftr" sz="quarter" idx="11"/>
          </p:nvPr>
        </p:nvSpPr>
        <p:spPr/>
        <p:txBody>
          <a:bodyPr/>
          <a:lstStyle/>
          <a:p>
            <a:r>
              <a:rPr lang="en-US" dirty="0" smtClean="0"/>
              <a:t>FY 19 Classification Hearing </a:t>
            </a:r>
            <a:endParaRPr lang="en-US" dirty="0"/>
          </a:p>
        </p:txBody>
      </p:sp>
    </p:spTree>
    <p:extLst>
      <p:ext uri="{BB962C8B-B14F-4D97-AF65-F5344CB8AC3E}">
        <p14:creationId xmlns:p14="http://schemas.microsoft.com/office/powerpoint/2010/main" val="997174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Classification?</a:t>
            </a:r>
            <a:endParaRPr lang="en-US" dirty="0"/>
          </a:p>
        </p:txBody>
      </p:sp>
      <p:sp>
        <p:nvSpPr>
          <p:cNvPr id="3" name="Content Placeholder 2"/>
          <p:cNvSpPr>
            <a:spLocks noGrp="1"/>
          </p:cNvSpPr>
          <p:nvPr>
            <p:ph idx="1"/>
          </p:nvPr>
        </p:nvSpPr>
        <p:spPr/>
        <p:txBody>
          <a:bodyPr>
            <a:normAutofit/>
          </a:bodyPr>
          <a:lstStyle/>
          <a:p>
            <a:r>
              <a:rPr lang="en-US" dirty="0" smtClean="0"/>
              <a:t>Municipalities have the option of taxing the various classes of property differently. </a:t>
            </a:r>
          </a:p>
          <a:p>
            <a:r>
              <a:rPr lang="en-US" dirty="0" smtClean="0"/>
              <a:t>Classes are:  </a:t>
            </a:r>
          </a:p>
          <a:p>
            <a:pPr marL="514350" indent="-514350">
              <a:buAutoNum type="arabicPeriod"/>
            </a:pPr>
            <a:r>
              <a:rPr lang="en-US" dirty="0" smtClean="0"/>
              <a:t>Residential </a:t>
            </a:r>
          </a:p>
          <a:p>
            <a:pPr marL="514350" indent="-514350">
              <a:buAutoNum type="arabicPeriod"/>
            </a:pPr>
            <a:r>
              <a:rPr lang="en-US" dirty="0" smtClean="0"/>
              <a:t>Commercial,  Industrial, Personal Property (CIP)</a:t>
            </a:r>
          </a:p>
          <a:p>
            <a:r>
              <a:rPr lang="en-US" dirty="0" smtClean="0"/>
              <a:t>The use of classification creates a tax shift </a:t>
            </a:r>
          </a:p>
        </p:txBody>
      </p:sp>
      <p:sp>
        <p:nvSpPr>
          <p:cNvPr id="4" name="Date Placeholder 3"/>
          <p:cNvSpPr>
            <a:spLocks noGrp="1"/>
          </p:cNvSpPr>
          <p:nvPr>
            <p:ph type="dt" sz="half" idx="10"/>
          </p:nvPr>
        </p:nvSpPr>
        <p:spPr/>
        <p:txBody>
          <a:bodyPr/>
          <a:lstStyle/>
          <a:p>
            <a:r>
              <a:rPr lang="en-US" dirty="0" smtClean="0"/>
              <a:t>11/29/2018</a:t>
            </a:r>
            <a:endParaRPr lang="en-US" dirty="0"/>
          </a:p>
        </p:txBody>
      </p:sp>
      <p:sp>
        <p:nvSpPr>
          <p:cNvPr id="5" name="Footer Placeholder 4"/>
          <p:cNvSpPr>
            <a:spLocks noGrp="1"/>
          </p:cNvSpPr>
          <p:nvPr>
            <p:ph type="ftr" sz="quarter" idx="11"/>
          </p:nvPr>
        </p:nvSpPr>
        <p:spPr/>
        <p:txBody>
          <a:bodyPr/>
          <a:lstStyle/>
          <a:p>
            <a:r>
              <a:rPr lang="en-US" dirty="0" smtClean="0"/>
              <a:t>FY 19 Classification Hearing </a:t>
            </a:r>
            <a:endParaRPr lang="en-US" dirty="0"/>
          </a:p>
        </p:txBody>
      </p:sp>
    </p:spTree>
    <p:extLst>
      <p:ext uri="{BB962C8B-B14F-4D97-AF65-F5344CB8AC3E}">
        <p14:creationId xmlns:p14="http://schemas.microsoft.com/office/powerpoint/2010/main" val="30179680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Tax Shift?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Massachusetts communities may shift some of the residential tax burden onto the commercial, industrial, and personal properties (CIP) by adopting a residential factor which creates a split tax rate. </a:t>
            </a:r>
          </a:p>
          <a:p>
            <a:r>
              <a:rPr lang="en-US" dirty="0" smtClean="0"/>
              <a:t>Dedham has historically had a split tax rate</a:t>
            </a:r>
          </a:p>
          <a:p>
            <a:pPr lvl="1"/>
            <a:r>
              <a:rPr lang="en-US" dirty="0" smtClean="0"/>
              <a:t>Split tax rates tax CIP at a higher rate than residential property. </a:t>
            </a:r>
          </a:p>
          <a:p>
            <a:pPr lvl="1"/>
            <a:r>
              <a:rPr lang="en-US" dirty="0" smtClean="0"/>
              <a:t>Note personal property is business property such as equipment, furniture, computers, etc.</a:t>
            </a:r>
          </a:p>
          <a:p>
            <a:endParaRPr lang="en-US" dirty="0" smtClean="0"/>
          </a:p>
        </p:txBody>
      </p:sp>
      <p:sp>
        <p:nvSpPr>
          <p:cNvPr id="4" name="Date Placeholder 3"/>
          <p:cNvSpPr>
            <a:spLocks noGrp="1"/>
          </p:cNvSpPr>
          <p:nvPr>
            <p:ph type="dt" sz="half" idx="10"/>
          </p:nvPr>
        </p:nvSpPr>
        <p:spPr/>
        <p:txBody>
          <a:bodyPr/>
          <a:lstStyle/>
          <a:p>
            <a:r>
              <a:rPr lang="en-US" dirty="0" smtClean="0"/>
              <a:t>11/29/2018</a:t>
            </a:r>
            <a:endParaRPr lang="en-US" dirty="0"/>
          </a:p>
        </p:txBody>
      </p:sp>
      <p:sp>
        <p:nvSpPr>
          <p:cNvPr id="5" name="Footer Placeholder 4"/>
          <p:cNvSpPr>
            <a:spLocks noGrp="1"/>
          </p:cNvSpPr>
          <p:nvPr>
            <p:ph type="ftr" sz="quarter" idx="11"/>
          </p:nvPr>
        </p:nvSpPr>
        <p:spPr/>
        <p:txBody>
          <a:bodyPr/>
          <a:lstStyle/>
          <a:p>
            <a:r>
              <a:rPr lang="en-US" dirty="0" smtClean="0"/>
              <a:t>FY 19 Classification Hearing </a:t>
            </a:r>
            <a:endParaRPr lang="en-US" dirty="0"/>
          </a:p>
        </p:txBody>
      </p:sp>
    </p:spTree>
    <p:extLst>
      <p:ext uri="{BB962C8B-B14F-4D97-AF65-F5344CB8AC3E}">
        <p14:creationId xmlns:p14="http://schemas.microsoft.com/office/powerpoint/2010/main" val="10620472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Tax Shift?</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How is it calculated</a:t>
            </a:r>
          </a:p>
          <a:p>
            <a:pPr lvl="1"/>
            <a:r>
              <a:rPr lang="en-US" dirty="0" smtClean="0"/>
              <a:t>Each type of property is classified into categories Residential or CIP</a:t>
            </a:r>
          </a:p>
          <a:p>
            <a:pPr lvl="1"/>
            <a:r>
              <a:rPr lang="en-US" dirty="0" smtClean="0"/>
              <a:t>Each of these categories represents a percentage of the total assessed property in Town</a:t>
            </a:r>
          </a:p>
          <a:p>
            <a:pPr marL="342900" lvl="1" indent="-342900">
              <a:buFont typeface="Arial" panose="020B0604020202020204" pitchFamily="34" charset="0"/>
              <a:buChar char="•"/>
            </a:pPr>
            <a:r>
              <a:rPr lang="en-US" dirty="0" smtClean="0"/>
              <a:t>Last November 2017, the </a:t>
            </a:r>
            <a:r>
              <a:rPr lang="en-US" dirty="0" smtClean="0"/>
              <a:t>Board</a:t>
            </a:r>
            <a:r>
              <a:rPr lang="en-US" dirty="0" smtClean="0"/>
              <a:t> of Selectmen, </a:t>
            </a:r>
            <a:r>
              <a:rPr lang="en-US" dirty="0" smtClean="0"/>
              <a:t>in consultation with the Board of Assessors, voted to set the fiscal year of 2018 shift factor at 1.75, the maximum shift available for Dedham. CIP Property percentage is then multiplied by the shift factor (19%CIP x 1.75 Shift = 33.3%)</a:t>
            </a:r>
          </a:p>
          <a:p>
            <a:r>
              <a:rPr lang="en-US" dirty="0" smtClean="0"/>
              <a:t>This means that for FY18, CIP property, while representing just under 19% of the total taxable value, paid just under 33.3% of the total taxes.</a:t>
            </a:r>
          </a:p>
          <a:p>
            <a:r>
              <a:rPr lang="en-US" dirty="0" smtClean="0"/>
              <a:t>This percentage is then subtracted from 100%. This difference is the total burden for residential properties (100%-33.3%CIP = 66.7 % Residential)</a:t>
            </a:r>
          </a:p>
          <a:p>
            <a:pPr lvl="1"/>
            <a:endParaRPr lang="en-US" dirty="0"/>
          </a:p>
        </p:txBody>
      </p:sp>
      <p:sp>
        <p:nvSpPr>
          <p:cNvPr id="4" name="Date Placeholder 3"/>
          <p:cNvSpPr>
            <a:spLocks noGrp="1"/>
          </p:cNvSpPr>
          <p:nvPr>
            <p:ph type="dt" sz="half" idx="10"/>
          </p:nvPr>
        </p:nvSpPr>
        <p:spPr/>
        <p:txBody>
          <a:bodyPr/>
          <a:lstStyle/>
          <a:p>
            <a:r>
              <a:rPr lang="en-US" dirty="0" smtClean="0"/>
              <a:t>11/29/2018</a:t>
            </a:r>
            <a:endParaRPr lang="en-US" dirty="0"/>
          </a:p>
        </p:txBody>
      </p:sp>
      <p:sp>
        <p:nvSpPr>
          <p:cNvPr id="5" name="Footer Placeholder 4"/>
          <p:cNvSpPr>
            <a:spLocks noGrp="1"/>
          </p:cNvSpPr>
          <p:nvPr>
            <p:ph type="ftr" sz="quarter" idx="11"/>
          </p:nvPr>
        </p:nvSpPr>
        <p:spPr/>
        <p:txBody>
          <a:bodyPr/>
          <a:lstStyle/>
          <a:p>
            <a:r>
              <a:rPr lang="en-US" dirty="0" smtClean="0"/>
              <a:t>FY 19 Classification Hearing </a:t>
            </a:r>
            <a:endParaRPr lang="en-US" dirty="0"/>
          </a:p>
        </p:txBody>
      </p:sp>
    </p:spTree>
    <p:extLst>
      <p:ext uri="{BB962C8B-B14F-4D97-AF65-F5344CB8AC3E}">
        <p14:creationId xmlns:p14="http://schemas.microsoft.com/office/powerpoint/2010/main" val="16893154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Overall Assessed Value of Property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These values are as of January 1, 2018, and are based on sales and data analysis from activity in calendar year 2017 </a:t>
            </a:r>
          </a:p>
          <a:p>
            <a:r>
              <a:rPr lang="en-US" dirty="0" smtClean="0"/>
              <a:t>Residential  $4.153 billion</a:t>
            </a:r>
          </a:p>
          <a:p>
            <a:r>
              <a:rPr lang="en-US" dirty="0" smtClean="0"/>
              <a:t>Commercial  $747 million</a:t>
            </a:r>
          </a:p>
          <a:p>
            <a:r>
              <a:rPr lang="en-US" dirty="0" smtClean="0"/>
              <a:t>Industrial  $42 million</a:t>
            </a:r>
          </a:p>
          <a:p>
            <a:r>
              <a:rPr lang="en-US" dirty="0" smtClean="0"/>
              <a:t>Personal Property  $145 million</a:t>
            </a:r>
          </a:p>
          <a:p>
            <a:r>
              <a:rPr lang="en-US" dirty="0" smtClean="0"/>
              <a:t>Total of all Property  $5.088 billion</a:t>
            </a:r>
          </a:p>
          <a:p>
            <a:r>
              <a:rPr lang="en-US" dirty="0" smtClean="0"/>
              <a:t>Residential represents just over 81.5% while CIP represents approximately 18.5%</a:t>
            </a:r>
          </a:p>
          <a:p>
            <a:endParaRPr lang="en-US" dirty="0" smtClean="0"/>
          </a:p>
        </p:txBody>
      </p:sp>
      <p:sp>
        <p:nvSpPr>
          <p:cNvPr id="4" name="Date Placeholder 3"/>
          <p:cNvSpPr>
            <a:spLocks noGrp="1"/>
          </p:cNvSpPr>
          <p:nvPr>
            <p:ph type="dt" sz="half" idx="10"/>
          </p:nvPr>
        </p:nvSpPr>
        <p:spPr/>
        <p:txBody>
          <a:bodyPr/>
          <a:lstStyle/>
          <a:p>
            <a:r>
              <a:rPr lang="en-US" dirty="0" smtClean="0"/>
              <a:t>11/29/2018</a:t>
            </a:r>
            <a:endParaRPr lang="en-US" dirty="0"/>
          </a:p>
        </p:txBody>
      </p:sp>
      <p:sp>
        <p:nvSpPr>
          <p:cNvPr id="5" name="Footer Placeholder 4"/>
          <p:cNvSpPr>
            <a:spLocks noGrp="1"/>
          </p:cNvSpPr>
          <p:nvPr>
            <p:ph type="ftr" sz="quarter" idx="11"/>
          </p:nvPr>
        </p:nvSpPr>
        <p:spPr/>
        <p:txBody>
          <a:bodyPr/>
          <a:lstStyle/>
          <a:p>
            <a:r>
              <a:rPr lang="en-US" dirty="0" smtClean="0"/>
              <a:t>FY 19 Classification Hearing </a:t>
            </a:r>
            <a:endParaRPr lang="en-US" dirty="0"/>
          </a:p>
        </p:txBody>
      </p:sp>
    </p:spTree>
    <p:extLst>
      <p:ext uri="{BB962C8B-B14F-4D97-AF65-F5344CB8AC3E}">
        <p14:creationId xmlns:p14="http://schemas.microsoft.com/office/powerpoint/2010/main" val="2186552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Average Values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Assessors do not raise or lower taxes. It is our responsibility to find the “full and fair cash value of properties.”</a:t>
            </a:r>
          </a:p>
          <a:p>
            <a:r>
              <a:rPr lang="en-US" dirty="0" smtClean="0"/>
              <a:t>As of 1/1/18 the average single family home was assessed at $499,901.</a:t>
            </a:r>
          </a:p>
          <a:p>
            <a:r>
              <a:rPr lang="en-US" dirty="0" smtClean="0"/>
              <a:t>The previous year was $473,603 an increase of 5.56%</a:t>
            </a:r>
          </a:p>
          <a:p>
            <a:r>
              <a:rPr lang="en-US" dirty="0" smtClean="0"/>
              <a:t>As of 1/1/18 the average Commercial/Industrial (CI) property was assessed at $2,160,105 an increase of 2.16%</a:t>
            </a:r>
          </a:p>
          <a:p>
            <a:pPr marL="0" indent="0">
              <a:buNone/>
            </a:pPr>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r>
              <a:rPr lang="en-US" dirty="0" smtClean="0"/>
              <a:t>11/29/2018</a:t>
            </a:r>
            <a:endParaRPr lang="en-US" dirty="0"/>
          </a:p>
        </p:txBody>
      </p:sp>
      <p:sp>
        <p:nvSpPr>
          <p:cNvPr id="5" name="Footer Placeholder 4"/>
          <p:cNvSpPr>
            <a:spLocks noGrp="1"/>
          </p:cNvSpPr>
          <p:nvPr>
            <p:ph type="ftr" sz="quarter" idx="11"/>
          </p:nvPr>
        </p:nvSpPr>
        <p:spPr/>
        <p:txBody>
          <a:bodyPr/>
          <a:lstStyle/>
          <a:p>
            <a:r>
              <a:rPr lang="en-US" dirty="0" smtClean="0"/>
              <a:t>FY 19 Classification Hearing </a:t>
            </a:r>
            <a:endParaRPr lang="en-US" dirty="0"/>
          </a:p>
        </p:txBody>
      </p:sp>
    </p:spTree>
    <p:extLst>
      <p:ext uri="{BB962C8B-B14F-4D97-AF65-F5344CB8AC3E}">
        <p14:creationId xmlns:p14="http://schemas.microsoft.com/office/powerpoint/2010/main" val="7775710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Estimated Tax Rates</a:t>
            </a:r>
            <a:endParaRPr lang="en-US" dirty="0"/>
          </a:p>
        </p:txBody>
      </p:sp>
      <p:sp>
        <p:nvSpPr>
          <p:cNvPr id="3" name="Content Placeholder 2"/>
          <p:cNvSpPr>
            <a:spLocks noGrp="1"/>
          </p:cNvSpPr>
          <p:nvPr>
            <p:ph idx="1"/>
          </p:nvPr>
        </p:nvSpPr>
        <p:spPr/>
        <p:txBody>
          <a:bodyPr/>
          <a:lstStyle/>
          <a:p>
            <a:r>
              <a:rPr lang="en-US" dirty="0" smtClean="0"/>
              <a:t>Estimated tax rates for FY19 per $1,000 of value will be approximately $14.10 for residential properties and approximately $29.68 for CIP properties</a:t>
            </a:r>
          </a:p>
          <a:p>
            <a:r>
              <a:rPr lang="en-US" dirty="0" smtClean="0"/>
              <a:t>Therefore each $100,000 of value equals approximately $1,410 in residential taxes and $2,968 in CIP taxes</a:t>
            </a:r>
            <a:endParaRPr lang="en-US" dirty="0"/>
          </a:p>
        </p:txBody>
      </p:sp>
      <p:sp>
        <p:nvSpPr>
          <p:cNvPr id="4" name="Date Placeholder 3"/>
          <p:cNvSpPr>
            <a:spLocks noGrp="1"/>
          </p:cNvSpPr>
          <p:nvPr>
            <p:ph type="dt" sz="half" idx="10"/>
          </p:nvPr>
        </p:nvSpPr>
        <p:spPr/>
        <p:txBody>
          <a:bodyPr/>
          <a:lstStyle/>
          <a:p>
            <a:r>
              <a:rPr lang="en-US" dirty="0" smtClean="0"/>
              <a:t>11/29/2018</a:t>
            </a:r>
            <a:endParaRPr lang="en-US" dirty="0"/>
          </a:p>
        </p:txBody>
      </p:sp>
      <p:sp>
        <p:nvSpPr>
          <p:cNvPr id="5" name="Footer Placeholder 4"/>
          <p:cNvSpPr>
            <a:spLocks noGrp="1"/>
          </p:cNvSpPr>
          <p:nvPr>
            <p:ph type="ftr" sz="quarter" idx="11"/>
          </p:nvPr>
        </p:nvSpPr>
        <p:spPr/>
        <p:txBody>
          <a:bodyPr/>
          <a:lstStyle/>
          <a:p>
            <a:r>
              <a:rPr lang="en-US" dirty="0" smtClean="0"/>
              <a:t>FY 19 Classification Hearing </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1692</TotalTime>
  <Words>588</Words>
  <Application>Microsoft Office PowerPoint</Application>
  <PresentationFormat>On-screen Show (4:3)</PresentationFormat>
  <Paragraphs>107</Paragraphs>
  <Slides>11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Fiscal Year 2019 Classification Hearing</vt:lpstr>
      <vt:lpstr>Agenda</vt:lpstr>
      <vt:lpstr>Hearing Requires Two Votes by Select Board</vt:lpstr>
      <vt:lpstr>What is Classification?</vt:lpstr>
      <vt:lpstr>What is a Tax Shift?</vt:lpstr>
      <vt:lpstr>What is a Tax Shift?</vt:lpstr>
      <vt:lpstr>Overall Assessed Value of Property</vt:lpstr>
      <vt:lpstr>Average Values</vt:lpstr>
      <vt:lpstr>Estimated Tax Rates</vt:lpstr>
      <vt:lpstr>Historical Rates</vt:lpstr>
      <vt:lpstr>Closing</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Fiscal Year 2014 Classification Hearing</dc:title>
  <dc:creator>Michael</dc:creator>
  <cp:lastModifiedBy>Kevin Doyle</cp:lastModifiedBy>
  <cp:revision>78</cp:revision>
  <cp:lastPrinted>2018-11-27T19:41:49Z</cp:lastPrinted>
  <dcterms:created xsi:type="dcterms:W3CDTF">2014-12-04T11:17:49Z</dcterms:created>
  <dcterms:modified xsi:type="dcterms:W3CDTF">2018-11-30T14:53:38Z</dcterms:modified>
</cp:coreProperties>
</file>