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85" r:id="rId5"/>
    <p:sldId id="282" r:id="rId6"/>
    <p:sldId id="280" r:id="rId7"/>
    <p:sldId id="281" r:id="rId8"/>
    <p:sldId id="279" r:id="rId9"/>
    <p:sldId id="259" r:id="rId10"/>
    <p:sldId id="283" r:id="rId11"/>
    <p:sldId id="278" r:id="rId12"/>
    <p:sldId id="284" r:id="rId13"/>
    <p:sldId id="286" r:id="rId14"/>
    <p:sldId id="287" r:id="rId15"/>
    <p:sldId id="28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84959F-E900-4C34-ACFA-FAEFEC7A1837}" v="9" dt="2019-11-18T17:10:14.2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11/19/2019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aarp.org/health/conditions-treatments/info-2016/high-blood-pressure-hypertension.html"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7CBA-B45D-469A-AC9E-0BACF263A8C6}"/>
              </a:ext>
            </a:extLst>
          </p:cNvPr>
          <p:cNvSpPr>
            <a:spLocks noGrp="1"/>
          </p:cNvSpPr>
          <p:nvPr>
            <p:ph type="ctrTitle"/>
          </p:nvPr>
        </p:nvSpPr>
        <p:spPr/>
        <p:txBody>
          <a:bodyPr/>
          <a:lstStyle/>
          <a:p>
            <a:r>
              <a:rPr lang="en-US" dirty="0"/>
              <a:t>MANOR PARK</a:t>
            </a:r>
          </a:p>
        </p:txBody>
      </p:sp>
      <p:sp>
        <p:nvSpPr>
          <p:cNvPr id="3" name="Subtitle 2">
            <a:extLst>
              <a:ext uri="{FF2B5EF4-FFF2-40B4-BE49-F238E27FC236}">
                <a16:creationId xmlns:a16="http://schemas.microsoft.com/office/drawing/2014/main" id="{96931C64-07A8-4534-967A-17C7BEB06110}"/>
              </a:ext>
            </a:extLst>
          </p:cNvPr>
          <p:cNvSpPr>
            <a:spLocks noGrp="1"/>
          </p:cNvSpPr>
          <p:nvPr>
            <p:ph type="subTitle" idx="1"/>
          </p:nvPr>
        </p:nvSpPr>
        <p:spPr/>
        <p:txBody>
          <a:bodyPr/>
          <a:lstStyle/>
          <a:p>
            <a:r>
              <a:rPr lang="en-US" dirty="0"/>
              <a:t>A DESTINATION PARK FOR ALL</a:t>
            </a:r>
          </a:p>
          <a:p>
            <a:endParaRPr lang="en-US" dirty="0"/>
          </a:p>
        </p:txBody>
      </p:sp>
    </p:spTree>
    <p:extLst>
      <p:ext uri="{BB962C8B-B14F-4D97-AF65-F5344CB8AC3E}">
        <p14:creationId xmlns:p14="http://schemas.microsoft.com/office/powerpoint/2010/main" val="181243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1515B3-D7DF-4C4F-A467-045381880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0DA80B-1321-4D42-A073-D941A1122610}"/>
              </a:ext>
            </a:extLst>
          </p:cNvPr>
          <p:cNvSpPr>
            <a:spLocks noGrp="1"/>
          </p:cNvSpPr>
          <p:nvPr>
            <p:ph type="title"/>
          </p:nvPr>
        </p:nvSpPr>
        <p:spPr>
          <a:xfrm>
            <a:off x="3978579" y="4487332"/>
            <a:ext cx="5627158" cy="1507067"/>
          </a:xfrm>
        </p:spPr>
        <p:txBody>
          <a:bodyPr>
            <a:normAutofit/>
          </a:bodyPr>
          <a:lstStyle/>
          <a:p>
            <a:pPr>
              <a:lnSpc>
                <a:spcPct val="90000"/>
              </a:lnSpc>
            </a:pPr>
            <a:r>
              <a:rPr lang="en-US" sz="3300" dirty="0"/>
              <a:t>Manor park</a:t>
            </a:r>
            <a:br>
              <a:rPr lang="en-US" sz="3300" dirty="0"/>
            </a:br>
            <a:r>
              <a:rPr lang="en-US" sz="1600" dirty="0">
                <a:solidFill>
                  <a:schemeClr val="bg1"/>
                </a:solidFill>
              </a:rPr>
              <a:t>a destination park for all </a:t>
            </a:r>
          </a:p>
        </p:txBody>
      </p:sp>
      <p:sp>
        <p:nvSpPr>
          <p:cNvPr id="3" name="Content Placeholder 2">
            <a:extLst>
              <a:ext uri="{FF2B5EF4-FFF2-40B4-BE49-F238E27FC236}">
                <a16:creationId xmlns:a16="http://schemas.microsoft.com/office/drawing/2014/main" id="{EFE0419A-8FBA-458F-93EB-831AEEE4B3A6}"/>
              </a:ext>
            </a:extLst>
          </p:cNvPr>
          <p:cNvSpPr>
            <a:spLocks noGrp="1"/>
          </p:cNvSpPr>
          <p:nvPr>
            <p:ph idx="1"/>
          </p:nvPr>
        </p:nvSpPr>
        <p:spPr>
          <a:xfrm>
            <a:off x="3862385" y="0"/>
            <a:ext cx="8085776" cy="6590633"/>
          </a:xfrm>
        </p:spPr>
        <p:txBody>
          <a:bodyPr>
            <a:normAutofit/>
          </a:bodyPr>
          <a:lstStyle/>
          <a:p>
            <a:pPr marL="0" indent="0">
              <a:buNone/>
            </a:pPr>
            <a:r>
              <a:rPr lang="en-US" sz="4000" dirty="0"/>
              <a:t>Amenity – 2 Bocce Courts</a:t>
            </a:r>
            <a:endParaRPr lang="en-US" sz="3100" dirty="0"/>
          </a:p>
          <a:p>
            <a:pPr marL="0" indent="0">
              <a:spcAft>
                <a:spcPts val="0"/>
              </a:spcAft>
              <a:buNone/>
            </a:pPr>
            <a:endParaRPr lang="en-US" sz="2000" dirty="0">
              <a:solidFill>
                <a:schemeClr val="tx1"/>
              </a:solidFill>
            </a:endParaRPr>
          </a:p>
          <a:p>
            <a:pPr marL="0" indent="0">
              <a:spcAft>
                <a:spcPts val="0"/>
              </a:spcAft>
              <a:buNone/>
            </a:pPr>
            <a:r>
              <a:rPr lang="en-US" sz="2000" dirty="0">
                <a:solidFill>
                  <a:schemeClr val="tx1"/>
                </a:solidFill>
              </a:rPr>
              <a:t>Ensure equitable recreation experiences for the diverse community. </a:t>
            </a:r>
          </a:p>
          <a:p>
            <a:pPr marL="0" indent="0">
              <a:spcAft>
                <a:spcPts val="0"/>
              </a:spcAft>
              <a:buNone/>
            </a:pPr>
            <a:r>
              <a:rPr lang="en-US" sz="2000" dirty="0">
                <a:solidFill>
                  <a:schemeClr val="tx1"/>
                </a:solidFill>
              </a:rPr>
              <a:t>(DPRMP pg. 111  Goals)</a:t>
            </a:r>
          </a:p>
          <a:p>
            <a:pPr marL="0" indent="0">
              <a:spcAft>
                <a:spcPts val="0"/>
              </a:spcAft>
              <a:buNone/>
            </a:pPr>
            <a:endParaRPr lang="en-US" dirty="0">
              <a:solidFill>
                <a:schemeClr val="tx1"/>
              </a:solidFill>
            </a:endParaRPr>
          </a:p>
          <a:p>
            <a:pPr marL="0" indent="0">
              <a:spcAft>
                <a:spcPts val="0"/>
              </a:spcAft>
              <a:buNone/>
            </a:pPr>
            <a:r>
              <a:rPr lang="en-US" sz="2000" dirty="0">
                <a:solidFill>
                  <a:schemeClr val="tx1"/>
                </a:solidFill>
              </a:rPr>
              <a:t>Benefits of bocce are numerous; light cardio, better flexibility, social activity, improved coordination, relieves stress, increases confidence and promotes outdoor time.  </a:t>
            </a:r>
          </a:p>
          <a:p>
            <a:pPr marL="0" indent="0">
              <a:buNone/>
            </a:pPr>
            <a:endParaRPr lang="en-US" dirty="0">
              <a:solidFill>
                <a:schemeClr val="tx1"/>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endParaRPr lang="en-US" sz="2000" dirty="0"/>
          </a:p>
        </p:txBody>
      </p:sp>
      <p:grpSp>
        <p:nvGrpSpPr>
          <p:cNvPr id="14" name="Group 13">
            <a:extLst>
              <a:ext uri="{FF2B5EF4-FFF2-40B4-BE49-F238E27FC236}">
                <a16:creationId xmlns:a16="http://schemas.microsoft.com/office/drawing/2014/main" id="{1D0D9B5C-0C7A-4DB1-BD34-5F267130C7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B9667085-F7BD-4A03-92CF-22ED6F2B46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4411341-4997-4B9D-BB9B-4BF14574AC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868991E-A4D1-4796-86E1-C2DC1C97E9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C468045-48FC-43D1-9CAC-BB8A5598B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E9FBD81-3F27-4C7D-8DEA-3E15112C50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6" name="Picture 5" descr="A close up of a street&#10;&#10;Description automatically generated">
            <a:extLst>
              <a:ext uri="{FF2B5EF4-FFF2-40B4-BE49-F238E27FC236}">
                <a16:creationId xmlns:a16="http://schemas.microsoft.com/office/drawing/2014/main" id="{2602BFDA-23C5-41DB-8EF8-A5EFE6FB2E59}"/>
              </a:ext>
            </a:extLst>
          </p:cNvPr>
          <p:cNvPicPr>
            <a:picLocks noChangeAspect="1"/>
          </p:cNvPicPr>
          <p:nvPr/>
        </p:nvPicPr>
        <p:blipFill>
          <a:blip r:embed="rId2"/>
          <a:stretch>
            <a:fillRect/>
          </a:stretch>
        </p:blipFill>
        <p:spPr>
          <a:xfrm>
            <a:off x="3173" y="4233332"/>
            <a:ext cx="3502025" cy="2624667"/>
          </a:xfrm>
          <a:prstGeom prst="rect">
            <a:avLst/>
          </a:prstGeom>
        </p:spPr>
      </p:pic>
      <p:pic>
        <p:nvPicPr>
          <p:cNvPr id="9" name="Picture 8" descr="A person standing on the side of a road&#10;&#10;Description automatically generated">
            <a:extLst>
              <a:ext uri="{FF2B5EF4-FFF2-40B4-BE49-F238E27FC236}">
                <a16:creationId xmlns:a16="http://schemas.microsoft.com/office/drawing/2014/main" id="{0F064FC2-3015-442F-A228-5BB45BD3C0FD}"/>
              </a:ext>
            </a:extLst>
          </p:cNvPr>
          <p:cNvPicPr>
            <a:picLocks noChangeAspect="1"/>
          </p:cNvPicPr>
          <p:nvPr/>
        </p:nvPicPr>
        <p:blipFill>
          <a:blip r:embed="rId3"/>
          <a:stretch>
            <a:fillRect/>
          </a:stretch>
        </p:blipFill>
        <p:spPr>
          <a:xfrm>
            <a:off x="10160" y="0"/>
            <a:ext cx="3495038" cy="4233331"/>
          </a:xfrm>
          <a:prstGeom prst="rect">
            <a:avLst/>
          </a:prstGeom>
        </p:spPr>
      </p:pic>
    </p:spTree>
    <p:extLst>
      <p:ext uri="{BB962C8B-B14F-4D97-AF65-F5344CB8AC3E}">
        <p14:creationId xmlns:p14="http://schemas.microsoft.com/office/powerpoint/2010/main" val="236965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1515B3-D7DF-4C4F-A467-045381880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0DA80B-1321-4D42-A073-D941A1122610}"/>
              </a:ext>
            </a:extLst>
          </p:cNvPr>
          <p:cNvSpPr>
            <a:spLocks noGrp="1"/>
          </p:cNvSpPr>
          <p:nvPr>
            <p:ph type="title"/>
          </p:nvPr>
        </p:nvSpPr>
        <p:spPr>
          <a:xfrm>
            <a:off x="3978579" y="4487332"/>
            <a:ext cx="5627158" cy="1507067"/>
          </a:xfrm>
        </p:spPr>
        <p:txBody>
          <a:bodyPr>
            <a:normAutofit/>
          </a:bodyPr>
          <a:lstStyle/>
          <a:p>
            <a:pPr>
              <a:lnSpc>
                <a:spcPct val="90000"/>
              </a:lnSpc>
            </a:pPr>
            <a:r>
              <a:rPr lang="en-US" sz="3300" dirty="0"/>
              <a:t>Manor park</a:t>
            </a:r>
            <a:br>
              <a:rPr lang="en-US" sz="3300" dirty="0"/>
            </a:br>
            <a:r>
              <a:rPr lang="en-US" sz="1600" dirty="0">
                <a:solidFill>
                  <a:schemeClr val="bg1"/>
                </a:solidFill>
              </a:rPr>
              <a:t>a destination park for all </a:t>
            </a:r>
          </a:p>
        </p:txBody>
      </p:sp>
      <p:sp>
        <p:nvSpPr>
          <p:cNvPr id="3" name="Content Placeholder 2">
            <a:extLst>
              <a:ext uri="{FF2B5EF4-FFF2-40B4-BE49-F238E27FC236}">
                <a16:creationId xmlns:a16="http://schemas.microsoft.com/office/drawing/2014/main" id="{EFE0419A-8FBA-458F-93EB-831AEEE4B3A6}"/>
              </a:ext>
            </a:extLst>
          </p:cNvPr>
          <p:cNvSpPr>
            <a:spLocks noGrp="1"/>
          </p:cNvSpPr>
          <p:nvPr>
            <p:ph idx="1"/>
          </p:nvPr>
        </p:nvSpPr>
        <p:spPr>
          <a:xfrm>
            <a:off x="3715352" y="0"/>
            <a:ext cx="8473473" cy="6590633"/>
          </a:xfrm>
        </p:spPr>
        <p:txBody>
          <a:bodyPr>
            <a:normAutofit fontScale="92500"/>
          </a:bodyPr>
          <a:lstStyle/>
          <a:p>
            <a:pPr marL="0" indent="0">
              <a:buNone/>
            </a:pPr>
            <a:r>
              <a:rPr lang="en-US" sz="4000" dirty="0"/>
              <a:t>Amenity – Playground, Picnic Areas</a:t>
            </a:r>
          </a:p>
          <a:p>
            <a:pPr marL="0" indent="0">
              <a:spcAft>
                <a:spcPts val="0"/>
              </a:spcAft>
              <a:buNone/>
            </a:pPr>
            <a:endParaRPr lang="en-US" sz="2000" dirty="0"/>
          </a:p>
          <a:p>
            <a:pPr marL="0" indent="0">
              <a:spcAft>
                <a:spcPts val="0"/>
              </a:spcAft>
              <a:buNone/>
            </a:pPr>
            <a:r>
              <a:rPr lang="en-US" sz="2000" dirty="0">
                <a:solidFill>
                  <a:schemeClr val="tx1"/>
                </a:solidFill>
              </a:rPr>
              <a:t>Expand places for children to play.  </a:t>
            </a:r>
          </a:p>
          <a:p>
            <a:pPr marL="0" indent="0">
              <a:spcAft>
                <a:spcPts val="0"/>
              </a:spcAft>
              <a:buNone/>
            </a:pPr>
            <a:r>
              <a:rPr lang="en-US" sz="2000" dirty="0">
                <a:solidFill>
                  <a:schemeClr val="tx1"/>
                </a:solidFill>
              </a:rPr>
              <a:t>(DPRMP pg. 116 Recommendations)</a:t>
            </a:r>
          </a:p>
          <a:p>
            <a:pPr marL="0" indent="0">
              <a:buNone/>
            </a:pPr>
            <a:endParaRPr lang="en-US" sz="2000" dirty="0">
              <a:solidFill>
                <a:schemeClr val="tx1"/>
              </a:solidFill>
            </a:endParaRPr>
          </a:p>
          <a:p>
            <a:pPr marL="0" indent="0">
              <a:buNone/>
            </a:pPr>
            <a:r>
              <a:rPr lang="en-US" sz="2000" dirty="0">
                <a:solidFill>
                  <a:schemeClr val="tx1"/>
                </a:solidFill>
              </a:rPr>
              <a:t>. . . add new and varied play areas and equipment.  (DPRMP pg.116)</a:t>
            </a:r>
          </a:p>
          <a:p>
            <a:pPr marL="0" indent="0">
              <a:buNone/>
            </a:pPr>
            <a:endParaRPr lang="en-US" sz="2000" dirty="0">
              <a:solidFill>
                <a:schemeClr val="tx1"/>
              </a:solidFill>
            </a:endParaRPr>
          </a:p>
          <a:p>
            <a:pPr marL="0" indent="0">
              <a:spcAft>
                <a:spcPts val="0"/>
              </a:spcAft>
              <a:buNone/>
            </a:pPr>
            <a:r>
              <a:rPr lang="en-US" dirty="0">
                <a:solidFill>
                  <a:schemeClr val="tx1"/>
                </a:solidFill>
              </a:rPr>
              <a:t>. . .  amenities such as picnic areas, restrooms and shelters . . . are areas which DPR can improve.  </a:t>
            </a:r>
          </a:p>
          <a:p>
            <a:pPr marL="0" indent="0">
              <a:spcAft>
                <a:spcPts val="0"/>
              </a:spcAft>
              <a:buNone/>
            </a:pPr>
            <a:r>
              <a:rPr lang="en-US" dirty="0">
                <a:solidFill>
                  <a:schemeClr val="tx1"/>
                </a:solidFill>
              </a:rPr>
              <a:t>(DPRMP  pg. 98)</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endParaRPr lang="en-US" sz="2000" dirty="0"/>
          </a:p>
        </p:txBody>
      </p:sp>
      <p:grpSp>
        <p:nvGrpSpPr>
          <p:cNvPr id="14" name="Group 13">
            <a:extLst>
              <a:ext uri="{FF2B5EF4-FFF2-40B4-BE49-F238E27FC236}">
                <a16:creationId xmlns:a16="http://schemas.microsoft.com/office/drawing/2014/main" id="{1D0D9B5C-0C7A-4DB1-BD34-5F267130C7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B9667085-F7BD-4A03-92CF-22ED6F2B46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4411341-4997-4B9D-BB9B-4BF14574AC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868991E-A4D1-4796-86E1-C2DC1C97E9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C468045-48FC-43D1-9CAC-BB8A5598B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E9FBD81-3F27-4C7D-8DEA-3E15112C50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6" name="Picture 5" descr="A group of people in a park&#10;&#10;Description automatically generated">
            <a:extLst>
              <a:ext uri="{FF2B5EF4-FFF2-40B4-BE49-F238E27FC236}">
                <a16:creationId xmlns:a16="http://schemas.microsoft.com/office/drawing/2014/main" id="{786D7C0E-33C7-4090-BD45-D50449AA8770}"/>
              </a:ext>
            </a:extLst>
          </p:cNvPr>
          <p:cNvPicPr>
            <a:picLocks noChangeAspect="1"/>
          </p:cNvPicPr>
          <p:nvPr/>
        </p:nvPicPr>
        <p:blipFill>
          <a:blip r:embed="rId2"/>
          <a:stretch>
            <a:fillRect/>
          </a:stretch>
        </p:blipFill>
        <p:spPr>
          <a:xfrm>
            <a:off x="-6800" y="0"/>
            <a:ext cx="3505199" cy="4252865"/>
          </a:xfrm>
          <a:prstGeom prst="rect">
            <a:avLst/>
          </a:prstGeom>
        </p:spPr>
      </p:pic>
      <p:pic>
        <p:nvPicPr>
          <p:cNvPr id="9" name="Picture 8" descr="A picture containing grass, outdoor, building, table&#10;&#10;Description automatically generated">
            <a:extLst>
              <a:ext uri="{FF2B5EF4-FFF2-40B4-BE49-F238E27FC236}">
                <a16:creationId xmlns:a16="http://schemas.microsoft.com/office/drawing/2014/main" id="{8A8766AB-FBEA-4462-ABA4-E5EEC7327A07}"/>
              </a:ext>
            </a:extLst>
          </p:cNvPr>
          <p:cNvPicPr>
            <a:picLocks noChangeAspect="1"/>
          </p:cNvPicPr>
          <p:nvPr/>
        </p:nvPicPr>
        <p:blipFill>
          <a:blip r:embed="rId3"/>
          <a:stretch>
            <a:fillRect/>
          </a:stretch>
        </p:blipFill>
        <p:spPr>
          <a:xfrm>
            <a:off x="0" y="4252864"/>
            <a:ext cx="3505198" cy="2605136"/>
          </a:xfrm>
          <a:prstGeom prst="rect">
            <a:avLst/>
          </a:prstGeom>
        </p:spPr>
      </p:pic>
    </p:spTree>
    <p:extLst>
      <p:ext uri="{BB962C8B-B14F-4D97-AF65-F5344CB8AC3E}">
        <p14:creationId xmlns:p14="http://schemas.microsoft.com/office/powerpoint/2010/main" val="4096121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1515B3-D7DF-4C4F-A467-045381880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0DA80B-1321-4D42-A073-D941A1122610}"/>
              </a:ext>
            </a:extLst>
          </p:cNvPr>
          <p:cNvSpPr>
            <a:spLocks noGrp="1"/>
          </p:cNvSpPr>
          <p:nvPr>
            <p:ph type="title"/>
          </p:nvPr>
        </p:nvSpPr>
        <p:spPr>
          <a:xfrm>
            <a:off x="3978579" y="4487332"/>
            <a:ext cx="5627158" cy="1507067"/>
          </a:xfrm>
        </p:spPr>
        <p:txBody>
          <a:bodyPr>
            <a:normAutofit/>
          </a:bodyPr>
          <a:lstStyle/>
          <a:p>
            <a:pPr>
              <a:lnSpc>
                <a:spcPct val="90000"/>
              </a:lnSpc>
            </a:pPr>
            <a:r>
              <a:rPr lang="en-US" sz="3300" dirty="0"/>
              <a:t>Manor park</a:t>
            </a:r>
            <a:br>
              <a:rPr lang="en-US" sz="3300" dirty="0"/>
            </a:br>
            <a:r>
              <a:rPr lang="en-US" sz="1600" dirty="0">
                <a:solidFill>
                  <a:schemeClr val="bg1"/>
                </a:solidFill>
              </a:rPr>
              <a:t>a destination park for all </a:t>
            </a:r>
          </a:p>
        </p:txBody>
      </p:sp>
      <p:sp>
        <p:nvSpPr>
          <p:cNvPr id="3" name="Content Placeholder 2">
            <a:extLst>
              <a:ext uri="{FF2B5EF4-FFF2-40B4-BE49-F238E27FC236}">
                <a16:creationId xmlns:a16="http://schemas.microsoft.com/office/drawing/2014/main" id="{EFE0419A-8FBA-458F-93EB-831AEEE4B3A6}"/>
              </a:ext>
            </a:extLst>
          </p:cNvPr>
          <p:cNvSpPr>
            <a:spLocks noGrp="1"/>
          </p:cNvSpPr>
          <p:nvPr>
            <p:ph idx="1"/>
          </p:nvPr>
        </p:nvSpPr>
        <p:spPr>
          <a:xfrm>
            <a:off x="3862385" y="0"/>
            <a:ext cx="8085776" cy="6590633"/>
          </a:xfrm>
        </p:spPr>
        <p:txBody>
          <a:bodyPr>
            <a:normAutofit/>
          </a:bodyPr>
          <a:lstStyle/>
          <a:p>
            <a:pPr marL="0" indent="0">
              <a:buNone/>
            </a:pPr>
            <a:r>
              <a:rPr lang="en-US" sz="4000" dirty="0"/>
              <a:t>Amenity – 2 Dog Parks</a:t>
            </a:r>
          </a:p>
          <a:p>
            <a:pPr marL="0" indent="0">
              <a:buNone/>
            </a:pPr>
            <a:r>
              <a:rPr lang="en-US" sz="2400" dirty="0"/>
              <a:t>1for smaller breeds, 1 for medium to larger breeds</a:t>
            </a:r>
          </a:p>
          <a:p>
            <a:pPr marL="0" indent="0">
              <a:spcAft>
                <a:spcPts val="0"/>
              </a:spcAft>
              <a:buNone/>
            </a:pPr>
            <a:endParaRPr lang="en-US" sz="2000" dirty="0"/>
          </a:p>
          <a:p>
            <a:pPr marL="0" indent="0">
              <a:spcAft>
                <a:spcPts val="0"/>
              </a:spcAft>
              <a:buNone/>
            </a:pPr>
            <a:r>
              <a:rPr lang="en-US" dirty="0">
                <a:solidFill>
                  <a:schemeClr val="tx1"/>
                </a:solidFill>
              </a:rPr>
              <a:t>At the time of construction, the Dog Park at the Dolan Center was to be a temporary solution for an immediate need.</a:t>
            </a:r>
          </a:p>
          <a:p>
            <a:pPr marL="0" indent="0">
              <a:spcAft>
                <a:spcPts val="0"/>
              </a:spcAft>
              <a:buNone/>
            </a:pPr>
            <a:r>
              <a:rPr lang="en-US" dirty="0">
                <a:solidFill>
                  <a:schemeClr val="tx1"/>
                </a:solidFill>
              </a:rPr>
              <a:t>Now that we’ve seen the growth and popularity of the Dolan Dog Park, we intend to offer the same service in this part of the community.    </a:t>
            </a: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endParaRPr lang="en-US" sz="2000" dirty="0"/>
          </a:p>
        </p:txBody>
      </p:sp>
      <p:grpSp>
        <p:nvGrpSpPr>
          <p:cNvPr id="14" name="Group 13">
            <a:extLst>
              <a:ext uri="{FF2B5EF4-FFF2-40B4-BE49-F238E27FC236}">
                <a16:creationId xmlns:a16="http://schemas.microsoft.com/office/drawing/2014/main" id="{1D0D9B5C-0C7A-4DB1-BD34-5F267130C7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B9667085-F7BD-4A03-92CF-22ED6F2B46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4411341-4997-4B9D-BB9B-4BF14574AC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868991E-A4D1-4796-86E1-C2DC1C97E9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C468045-48FC-43D1-9CAC-BB8A5598B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E9FBD81-3F27-4C7D-8DEA-3E15112C50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 name="Picture 4" descr="A group of lawn chairs sitting on top of a grass covered field&#10;&#10;Description automatically generated">
            <a:extLst>
              <a:ext uri="{FF2B5EF4-FFF2-40B4-BE49-F238E27FC236}">
                <a16:creationId xmlns:a16="http://schemas.microsoft.com/office/drawing/2014/main" id="{BF2EC890-99D3-4B33-94CB-56DA2DF3B9BF}"/>
              </a:ext>
            </a:extLst>
          </p:cNvPr>
          <p:cNvPicPr>
            <a:picLocks noChangeAspect="1"/>
          </p:cNvPicPr>
          <p:nvPr/>
        </p:nvPicPr>
        <p:blipFill>
          <a:blip r:embed="rId2"/>
          <a:stretch>
            <a:fillRect/>
          </a:stretch>
        </p:blipFill>
        <p:spPr>
          <a:xfrm>
            <a:off x="0" y="0"/>
            <a:ext cx="3505198" cy="4252864"/>
          </a:xfrm>
          <a:prstGeom prst="rect">
            <a:avLst/>
          </a:prstGeom>
        </p:spPr>
      </p:pic>
      <p:pic>
        <p:nvPicPr>
          <p:cNvPr id="8" name="Picture 7" descr="A dog standing on top of a grass covered field&#10;&#10;Description automatically generated">
            <a:extLst>
              <a:ext uri="{FF2B5EF4-FFF2-40B4-BE49-F238E27FC236}">
                <a16:creationId xmlns:a16="http://schemas.microsoft.com/office/drawing/2014/main" id="{0F3F23D2-234D-452E-A129-D2AFC8E0DDEF}"/>
              </a:ext>
            </a:extLst>
          </p:cNvPr>
          <p:cNvPicPr>
            <a:picLocks noChangeAspect="1"/>
          </p:cNvPicPr>
          <p:nvPr/>
        </p:nvPicPr>
        <p:blipFill>
          <a:blip r:embed="rId3"/>
          <a:stretch>
            <a:fillRect/>
          </a:stretch>
        </p:blipFill>
        <p:spPr>
          <a:xfrm>
            <a:off x="-3174" y="4252864"/>
            <a:ext cx="3505198" cy="2605136"/>
          </a:xfrm>
          <a:prstGeom prst="rect">
            <a:avLst/>
          </a:prstGeom>
        </p:spPr>
      </p:pic>
    </p:spTree>
    <p:extLst>
      <p:ext uri="{BB962C8B-B14F-4D97-AF65-F5344CB8AC3E}">
        <p14:creationId xmlns:p14="http://schemas.microsoft.com/office/powerpoint/2010/main" val="3778693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1515B3-D7DF-4C4F-A467-045381880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0DA80B-1321-4D42-A073-D941A1122610}"/>
              </a:ext>
            </a:extLst>
          </p:cNvPr>
          <p:cNvSpPr>
            <a:spLocks noGrp="1"/>
          </p:cNvSpPr>
          <p:nvPr>
            <p:ph type="title"/>
          </p:nvPr>
        </p:nvSpPr>
        <p:spPr>
          <a:xfrm>
            <a:off x="3978579" y="4487332"/>
            <a:ext cx="5627158" cy="1507067"/>
          </a:xfrm>
        </p:spPr>
        <p:txBody>
          <a:bodyPr>
            <a:normAutofit/>
          </a:bodyPr>
          <a:lstStyle/>
          <a:p>
            <a:pPr>
              <a:lnSpc>
                <a:spcPct val="90000"/>
              </a:lnSpc>
            </a:pPr>
            <a:r>
              <a:rPr lang="en-US" sz="3300" dirty="0"/>
              <a:t>Manor park</a:t>
            </a:r>
            <a:br>
              <a:rPr lang="en-US" sz="3300" dirty="0"/>
            </a:br>
            <a:r>
              <a:rPr lang="en-US" sz="1600" dirty="0">
                <a:solidFill>
                  <a:schemeClr val="bg1"/>
                </a:solidFill>
              </a:rPr>
              <a:t>a destination park for all </a:t>
            </a:r>
          </a:p>
        </p:txBody>
      </p:sp>
      <p:sp>
        <p:nvSpPr>
          <p:cNvPr id="3" name="Content Placeholder 2">
            <a:extLst>
              <a:ext uri="{FF2B5EF4-FFF2-40B4-BE49-F238E27FC236}">
                <a16:creationId xmlns:a16="http://schemas.microsoft.com/office/drawing/2014/main" id="{EFE0419A-8FBA-458F-93EB-831AEEE4B3A6}"/>
              </a:ext>
            </a:extLst>
          </p:cNvPr>
          <p:cNvSpPr>
            <a:spLocks noGrp="1"/>
          </p:cNvSpPr>
          <p:nvPr>
            <p:ph idx="1"/>
          </p:nvPr>
        </p:nvSpPr>
        <p:spPr>
          <a:xfrm>
            <a:off x="3862385" y="0"/>
            <a:ext cx="8085776" cy="6590633"/>
          </a:xfrm>
        </p:spPr>
        <p:txBody>
          <a:bodyPr>
            <a:normAutofit/>
          </a:bodyPr>
          <a:lstStyle/>
          <a:p>
            <a:pPr marL="0" indent="0">
              <a:buNone/>
            </a:pPr>
            <a:r>
              <a:rPr lang="en-US" sz="4000" dirty="0"/>
              <a:t>Concession Stand, Restrooms</a:t>
            </a:r>
          </a:p>
          <a:p>
            <a:pPr marL="0" indent="0">
              <a:spcAft>
                <a:spcPts val="0"/>
              </a:spcAft>
              <a:buNone/>
            </a:pPr>
            <a:r>
              <a:rPr lang="en-US" dirty="0">
                <a:solidFill>
                  <a:schemeClr val="tx1"/>
                </a:solidFill>
              </a:rPr>
              <a:t> Manor Park is designed to be a complete destination park with amenities built to serve the entire community.  Further, it will have a concession stand and inclusive restrooms.    </a:t>
            </a: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endParaRPr lang="en-US" sz="2000" dirty="0"/>
          </a:p>
        </p:txBody>
      </p:sp>
      <p:grpSp>
        <p:nvGrpSpPr>
          <p:cNvPr id="14" name="Group 13">
            <a:extLst>
              <a:ext uri="{FF2B5EF4-FFF2-40B4-BE49-F238E27FC236}">
                <a16:creationId xmlns:a16="http://schemas.microsoft.com/office/drawing/2014/main" id="{1D0D9B5C-0C7A-4DB1-BD34-5F267130C7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B9667085-F7BD-4A03-92CF-22ED6F2B46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4411341-4997-4B9D-BB9B-4BF14574AC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868991E-A4D1-4796-86E1-C2DC1C97E9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C468045-48FC-43D1-9CAC-BB8A5598B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E9FBD81-3F27-4C7D-8DEA-3E15112C50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6" name="Picture 5" descr="A wooden bench in front of a house&#10;&#10;Description automatically generated">
            <a:extLst>
              <a:ext uri="{FF2B5EF4-FFF2-40B4-BE49-F238E27FC236}">
                <a16:creationId xmlns:a16="http://schemas.microsoft.com/office/drawing/2014/main" id="{0377A826-E5B1-4733-8EDC-61E358F15546}"/>
              </a:ext>
            </a:extLst>
          </p:cNvPr>
          <p:cNvPicPr>
            <a:picLocks noChangeAspect="1"/>
          </p:cNvPicPr>
          <p:nvPr/>
        </p:nvPicPr>
        <p:blipFill>
          <a:blip r:embed="rId2"/>
          <a:stretch>
            <a:fillRect/>
          </a:stretch>
        </p:blipFill>
        <p:spPr>
          <a:xfrm>
            <a:off x="1891" y="16450"/>
            <a:ext cx="3500133" cy="4250750"/>
          </a:xfrm>
          <a:prstGeom prst="rect">
            <a:avLst/>
          </a:prstGeom>
        </p:spPr>
      </p:pic>
      <p:pic>
        <p:nvPicPr>
          <p:cNvPr id="9" name="Picture 8" descr="A house with trees in the background&#10;&#10;Description automatically generated">
            <a:extLst>
              <a:ext uri="{FF2B5EF4-FFF2-40B4-BE49-F238E27FC236}">
                <a16:creationId xmlns:a16="http://schemas.microsoft.com/office/drawing/2014/main" id="{1825346E-2047-4E73-AE50-8FA937075A16}"/>
              </a:ext>
            </a:extLst>
          </p:cNvPr>
          <p:cNvPicPr>
            <a:picLocks noChangeAspect="1"/>
          </p:cNvPicPr>
          <p:nvPr/>
        </p:nvPicPr>
        <p:blipFill>
          <a:blip r:embed="rId3"/>
          <a:stretch>
            <a:fillRect/>
          </a:stretch>
        </p:blipFill>
        <p:spPr>
          <a:xfrm>
            <a:off x="18974" y="4267200"/>
            <a:ext cx="3500134" cy="2574350"/>
          </a:xfrm>
          <a:prstGeom prst="rect">
            <a:avLst/>
          </a:prstGeom>
        </p:spPr>
      </p:pic>
    </p:spTree>
    <p:extLst>
      <p:ext uri="{BB962C8B-B14F-4D97-AF65-F5344CB8AC3E}">
        <p14:creationId xmlns:p14="http://schemas.microsoft.com/office/powerpoint/2010/main" val="3274909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1515B3-D7DF-4C4F-A467-045381880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0DA80B-1321-4D42-A073-D941A1122610}"/>
              </a:ext>
            </a:extLst>
          </p:cNvPr>
          <p:cNvSpPr>
            <a:spLocks noGrp="1"/>
          </p:cNvSpPr>
          <p:nvPr>
            <p:ph type="title"/>
          </p:nvPr>
        </p:nvSpPr>
        <p:spPr>
          <a:xfrm>
            <a:off x="3978579" y="4487332"/>
            <a:ext cx="5627158" cy="1507067"/>
          </a:xfrm>
        </p:spPr>
        <p:txBody>
          <a:bodyPr>
            <a:normAutofit/>
          </a:bodyPr>
          <a:lstStyle/>
          <a:p>
            <a:pPr>
              <a:lnSpc>
                <a:spcPct val="90000"/>
              </a:lnSpc>
            </a:pPr>
            <a:r>
              <a:rPr lang="en-US" sz="3300" dirty="0"/>
              <a:t>Manor park</a:t>
            </a:r>
            <a:br>
              <a:rPr lang="en-US" sz="3300" dirty="0"/>
            </a:br>
            <a:r>
              <a:rPr lang="en-US" sz="1600" dirty="0">
                <a:solidFill>
                  <a:schemeClr val="bg1"/>
                </a:solidFill>
              </a:rPr>
              <a:t>a destination park for all </a:t>
            </a:r>
          </a:p>
        </p:txBody>
      </p:sp>
      <p:sp>
        <p:nvSpPr>
          <p:cNvPr id="3" name="Content Placeholder 2">
            <a:extLst>
              <a:ext uri="{FF2B5EF4-FFF2-40B4-BE49-F238E27FC236}">
                <a16:creationId xmlns:a16="http://schemas.microsoft.com/office/drawing/2014/main" id="{EFE0419A-8FBA-458F-93EB-831AEEE4B3A6}"/>
              </a:ext>
            </a:extLst>
          </p:cNvPr>
          <p:cNvSpPr>
            <a:spLocks noGrp="1"/>
          </p:cNvSpPr>
          <p:nvPr>
            <p:ph idx="1"/>
          </p:nvPr>
        </p:nvSpPr>
        <p:spPr>
          <a:xfrm>
            <a:off x="3862385" y="0"/>
            <a:ext cx="8085776" cy="6590633"/>
          </a:xfrm>
        </p:spPr>
        <p:txBody>
          <a:bodyPr>
            <a:normAutofit/>
          </a:bodyPr>
          <a:lstStyle/>
          <a:p>
            <a:pPr marL="0" indent="0">
              <a:buNone/>
            </a:pPr>
            <a:r>
              <a:rPr lang="en-US" sz="4000" dirty="0"/>
              <a:t>Snow Dumping Relief</a:t>
            </a:r>
          </a:p>
          <a:p>
            <a:pPr marL="0" indent="0">
              <a:spcAft>
                <a:spcPts val="0"/>
              </a:spcAft>
              <a:buNone/>
            </a:pPr>
            <a:r>
              <a:rPr lang="en-US" dirty="0">
                <a:solidFill>
                  <a:schemeClr val="tx1"/>
                </a:solidFill>
              </a:rPr>
              <a:t> Manor Park is designed to accommodate overflow snow dumping in case the currently used facilities are filled throughout the winter season.         </a:t>
            </a: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endParaRPr lang="en-US" sz="2000" dirty="0"/>
          </a:p>
        </p:txBody>
      </p:sp>
      <p:grpSp>
        <p:nvGrpSpPr>
          <p:cNvPr id="14" name="Group 13">
            <a:extLst>
              <a:ext uri="{FF2B5EF4-FFF2-40B4-BE49-F238E27FC236}">
                <a16:creationId xmlns:a16="http://schemas.microsoft.com/office/drawing/2014/main" id="{1D0D9B5C-0C7A-4DB1-BD34-5F267130C7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B9667085-F7BD-4A03-92CF-22ED6F2B46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4411341-4997-4B9D-BB9B-4BF14574AC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868991E-A4D1-4796-86E1-C2DC1C97E9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C468045-48FC-43D1-9CAC-BB8A5598B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E9FBD81-3F27-4C7D-8DEA-3E15112C50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 name="Picture 4" descr="A pile of snow&#10;&#10;Description automatically generated">
            <a:extLst>
              <a:ext uri="{FF2B5EF4-FFF2-40B4-BE49-F238E27FC236}">
                <a16:creationId xmlns:a16="http://schemas.microsoft.com/office/drawing/2014/main" id="{9D3245E8-71B0-4236-8AD2-DCC89371EEA4}"/>
              </a:ext>
            </a:extLst>
          </p:cNvPr>
          <p:cNvPicPr>
            <a:picLocks noChangeAspect="1"/>
          </p:cNvPicPr>
          <p:nvPr/>
        </p:nvPicPr>
        <p:blipFill>
          <a:blip r:embed="rId2"/>
          <a:stretch>
            <a:fillRect/>
          </a:stretch>
        </p:blipFill>
        <p:spPr>
          <a:xfrm>
            <a:off x="0" y="16450"/>
            <a:ext cx="3519108" cy="4332030"/>
          </a:xfrm>
          <a:prstGeom prst="rect">
            <a:avLst/>
          </a:prstGeom>
        </p:spPr>
      </p:pic>
    </p:spTree>
    <p:extLst>
      <p:ext uri="{BB962C8B-B14F-4D97-AF65-F5344CB8AC3E}">
        <p14:creationId xmlns:p14="http://schemas.microsoft.com/office/powerpoint/2010/main" val="3249627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1515B3-D7DF-4C4F-A467-045381880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0DA80B-1321-4D42-A073-D941A1122610}"/>
              </a:ext>
            </a:extLst>
          </p:cNvPr>
          <p:cNvSpPr>
            <a:spLocks noGrp="1"/>
          </p:cNvSpPr>
          <p:nvPr>
            <p:ph type="title"/>
          </p:nvPr>
        </p:nvSpPr>
        <p:spPr>
          <a:xfrm>
            <a:off x="2189815" y="213335"/>
            <a:ext cx="7812369" cy="1507067"/>
          </a:xfrm>
        </p:spPr>
        <p:txBody>
          <a:bodyPr>
            <a:normAutofit/>
          </a:bodyPr>
          <a:lstStyle/>
          <a:p>
            <a:pPr algn="ctr">
              <a:lnSpc>
                <a:spcPct val="90000"/>
              </a:lnSpc>
            </a:pPr>
            <a:r>
              <a:rPr lang="en-US" sz="6000" dirty="0"/>
              <a:t>Manor park</a:t>
            </a:r>
            <a:br>
              <a:rPr lang="en-US" sz="3300" dirty="0"/>
            </a:br>
            <a:r>
              <a:rPr lang="en-US" sz="2800" dirty="0">
                <a:solidFill>
                  <a:schemeClr val="bg1"/>
                </a:solidFill>
              </a:rPr>
              <a:t>a destination park for all </a:t>
            </a:r>
          </a:p>
        </p:txBody>
      </p:sp>
      <p:grpSp>
        <p:nvGrpSpPr>
          <p:cNvPr id="14" name="Group 13">
            <a:extLst>
              <a:ext uri="{FF2B5EF4-FFF2-40B4-BE49-F238E27FC236}">
                <a16:creationId xmlns:a16="http://schemas.microsoft.com/office/drawing/2014/main" id="{1D0D9B5C-0C7A-4DB1-BD34-5F267130C7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B9667085-F7BD-4A03-92CF-22ED6F2B46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4411341-4997-4B9D-BB9B-4BF14574AC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868991E-A4D1-4796-86E1-C2DC1C97E9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C468045-48FC-43D1-9CAC-BB8A5598B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E9FBD81-3F27-4C7D-8DEA-3E15112C50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id="{3AE40877-C280-4F03-928E-CE366ABA59BE}"/>
              </a:ext>
            </a:extLst>
          </p:cNvPr>
          <p:cNvSpPr txBox="1"/>
          <p:nvPr/>
        </p:nvSpPr>
        <p:spPr>
          <a:xfrm>
            <a:off x="2043475" y="2568476"/>
            <a:ext cx="8245643" cy="2308324"/>
          </a:xfrm>
          <a:prstGeom prst="rect">
            <a:avLst/>
          </a:prstGeom>
          <a:noFill/>
        </p:spPr>
        <p:txBody>
          <a:bodyPr wrap="square" rtlCol="0">
            <a:spAutoFit/>
          </a:bodyPr>
          <a:lstStyle/>
          <a:p>
            <a:pPr algn="ctr"/>
            <a:r>
              <a:rPr lang="en-US" sz="3600" dirty="0"/>
              <a:t>We respectfully ask for your support so that a project of this scope and importance is able to be decided by a Town wide vote.  </a:t>
            </a:r>
          </a:p>
        </p:txBody>
      </p:sp>
    </p:spTree>
    <p:extLst>
      <p:ext uri="{BB962C8B-B14F-4D97-AF65-F5344CB8AC3E}">
        <p14:creationId xmlns:p14="http://schemas.microsoft.com/office/powerpoint/2010/main" val="189804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A80B-1321-4D42-A073-D941A1122610}"/>
              </a:ext>
            </a:extLst>
          </p:cNvPr>
          <p:cNvSpPr>
            <a:spLocks noGrp="1"/>
          </p:cNvSpPr>
          <p:nvPr>
            <p:ph type="title"/>
          </p:nvPr>
        </p:nvSpPr>
        <p:spPr>
          <a:xfrm>
            <a:off x="684211" y="5909912"/>
            <a:ext cx="10721725" cy="835258"/>
          </a:xfrm>
        </p:spPr>
        <p:txBody>
          <a:bodyPr>
            <a:normAutofit fontScale="90000"/>
          </a:bodyPr>
          <a:lstStyle/>
          <a:p>
            <a:pPr algn="ctr"/>
            <a:r>
              <a:rPr lang="en-US" dirty="0"/>
              <a:t>Manor park</a:t>
            </a:r>
            <a:br>
              <a:rPr lang="en-US" dirty="0"/>
            </a:br>
            <a:r>
              <a:rPr lang="en-US" sz="1600" dirty="0">
                <a:solidFill>
                  <a:schemeClr val="bg1"/>
                </a:solidFill>
              </a:rPr>
              <a:t>a destination park for all </a:t>
            </a:r>
            <a:endParaRPr lang="en-US" dirty="0">
              <a:solidFill>
                <a:schemeClr val="bg1"/>
              </a:solidFill>
            </a:endParaRPr>
          </a:p>
        </p:txBody>
      </p:sp>
      <p:sp>
        <p:nvSpPr>
          <p:cNvPr id="3" name="Content Placeholder 2">
            <a:extLst>
              <a:ext uri="{FF2B5EF4-FFF2-40B4-BE49-F238E27FC236}">
                <a16:creationId xmlns:a16="http://schemas.microsoft.com/office/drawing/2014/main" id="{EFE0419A-8FBA-458F-93EB-831AEEE4B3A6}"/>
              </a:ext>
            </a:extLst>
          </p:cNvPr>
          <p:cNvSpPr>
            <a:spLocks noGrp="1"/>
          </p:cNvSpPr>
          <p:nvPr>
            <p:ph idx="1"/>
          </p:nvPr>
        </p:nvSpPr>
        <p:spPr>
          <a:xfrm>
            <a:off x="684211" y="685800"/>
            <a:ext cx="11356993" cy="5224112"/>
          </a:xfrm>
        </p:spPr>
        <p:txBody>
          <a:bodyPr>
            <a:normAutofit fontScale="92500" lnSpcReduction="10000"/>
          </a:bodyPr>
          <a:lstStyle/>
          <a:p>
            <a:pPr marL="0" indent="0">
              <a:buNone/>
            </a:pPr>
            <a:endParaRPr lang="en-US" dirty="0"/>
          </a:p>
          <a:p>
            <a:pPr marL="0" indent="0">
              <a:buNone/>
            </a:pPr>
            <a:endParaRPr lang="en-US" dirty="0"/>
          </a:p>
          <a:p>
            <a:pPr marL="0" indent="0">
              <a:buNone/>
            </a:pPr>
            <a:r>
              <a:rPr lang="en-US" sz="4300" dirty="0">
                <a:latin typeface="Century Gothic" panose="020B0502020202020204" pitchFamily="34" charset="0"/>
              </a:rPr>
              <a:t>General Timeline of Events</a:t>
            </a:r>
          </a:p>
          <a:p>
            <a:pPr marL="0" indent="0">
              <a:buNone/>
            </a:pPr>
            <a:endParaRPr lang="en-US" dirty="0"/>
          </a:p>
          <a:p>
            <a:pPr marL="0" indent="0">
              <a:buNone/>
            </a:pPr>
            <a:r>
              <a:rPr lang="en-US" dirty="0">
                <a:solidFill>
                  <a:schemeClr val="tx1"/>
                </a:solidFill>
              </a:rPr>
              <a:t>2001 -  Town Meeting, Article Eighteen - voted to appropriate funding for “said land to be held under jurisdiction of the Parks &amp; Recreation Commission for recreational purposes, which may include construction of recreational facilities . . .”</a:t>
            </a:r>
          </a:p>
          <a:p>
            <a:pPr marL="0" indent="0">
              <a:buNone/>
            </a:pPr>
            <a:r>
              <a:rPr lang="en-US" dirty="0">
                <a:solidFill>
                  <a:schemeClr val="tx1"/>
                </a:solidFill>
              </a:rPr>
              <a:t>2001 - Annual Town Election, Article Eighteen – voted and passed </a:t>
            </a:r>
          </a:p>
          <a:p>
            <a:pPr marL="0" indent="0">
              <a:buNone/>
            </a:pPr>
            <a:r>
              <a:rPr lang="en-US" dirty="0">
                <a:solidFill>
                  <a:schemeClr val="tx1"/>
                </a:solidFill>
              </a:rPr>
              <a:t>2003 - Town Meeting,  FY 2004 Capital Improvement – voted to appropriate $300K for </a:t>
            </a:r>
            <a:r>
              <a:rPr lang="en-US" dirty="0" err="1">
                <a:solidFill>
                  <a:schemeClr val="tx1"/>
                </a:solidFill>
              </a:rPr>
              <a:t>Striar</a:t>
            </a:r>
            <a:r>
              <a:rPr lang="en-US" dirty="0">
                <a:solidFill>
                  <a:schemeClr val="tx1"/>
                </a:solidFill>
              </a:rPr>
              <a:t> Property Construction – feasibility study &amp; engineering plan</a:t>
            </a:r>
          </a:p>
          <a:p>
            <a:pPr marL="0" indent="0">
              <a:buNone/>
            </a:pPr>
            <a:r>
              <a:rPr lang="en-US" dirty="0">
                <a:solidFill>
                  <a:schemeClr val="tx1"/>
                </a:solidFill>
              </a:rPr>
              <a:t>2004 - Request for Proposal (RFP) - Volmer Associates feasibility study</a:t>
            </a:r>
          </a:p>
          <a:p>
            <a:pPr marL="0" indent="0">
              <a:buNone/>
            </a:pPr>
            <a:r>
              <a:rPr lang="en-US" dirty="0">
                <a:solidFill>
                  <a:schemeClr val="tx1"/>
                </a:solidFill>
              </a:rPr>
              <a:t>2012 - Request for Proposal (RFP) – </a:t>
            </a:r>
            <a:r>
              <a:rPr lang="en-US" dirty="0" err="1">
                <a:solidFill>
                  <a:schemeClr val="tx1"/>
                </a:solidFill>
              </a:rPr>
              <a:t>Activitas</a:t>
            </a:r>
            <a:r>
              <a:rPr lang="en-US" dirty="0">
                <a:solidFill>
                  <a:schemeClr val="tx1"/>
                </a:solidFill>
              </a:rPr>
              <a:t> engineered plan </a:t>
            </a:r>
          </a:p>
          <a:p>
            <a:pPr marL="0" indent="0">
              <a:buNone/>
            </a:pPr>
            <a:r>
              <a:rPr lang="en-US" dirty="0">
                <a:solidFill>
                  <a:schemeClr val="tx1"/>
                </a:solidFill>
              </a:rPr>
              <a:t>2014 - Engineered site plan approved through appropriate Town boards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5372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A80B-1321-4D42-A073-D941A1122610}"/>
              </a:ext>
            </a:extLst>
          </p:cNvPr>
          <p:cNvSpPr>
            <a:spLocks noGrp="1"/>
          </p:cNvSpPr>
          <p:nvPr>
            <p:ph type="title"/>
          </p:nvPr>
        </p:nvSpPr>
        <p:spPr>
          <a:xfrm>
            <a:off x="684211" y="5879432"/>
            <a:ext cx="10721725" cy="835258"/>
          </a:xfrm>
        </p:spPr>
        <p:txBody>
          <a:bodyPr>
            <a:normAutofit fontScale="90000"/>
          </a:bodyPr>
          <a:lstStyle/>
          <a:p>
            <a:pPr algn="ctr"/>
            <a:r>
              <a:rPr lang="en-US" dirty="0"/>
              <a:t>Manor park</a:t>
            </a:r>
            <a:br>
              <a:rPr lang="en-US" dirty="0"/>
            </a:br>
            <a:r>
              <a:rPr lang="en-US" sz="1600" dirty="0">
                <a:solidFill>
                  <a:schemeClr val="bg1"/>
                </a:solidFill>
              </a:rPr>
              <a:t>a destination park for all </a:t>
            </a:r>
            <a:endParaRPr lang="en-US" dirty="0">
              <a:solidFill>
                <a:schemeClr val="bg1"/>
              </a:solidFill>
            </a:endParaRPr>
          </a:p>
        </p:txBody>
      </p:sp>
      <p:pic>
        <p:nvPicPr>
          <p:cNvPr id="5" name="Content Placeholder 4" descr="A picture containing circuit, electronics&#10;&#10;Description automatically generated">
            <a:extLst>
              <a:ext uri="{FF2B5EF4-FFF2-40B4-BE49-F238E27FC236}">
                <a16:creationId xmlns:a16="http://schemas.microsoft.com/office/drawing/2014/main" id="{022A09AF-FFCB-492C-887A-AA3BF75D643F}"/>
              </a:ext>
            </a:extLst>
          </p:cNvPr>
          <p:cNvPicPr>
            <a:picLocks noGrp="1" noChangeAspect="1"/>
          </p:cNvPicPr>
          <p:nvPr>
            <p:ph idx="1"/>
          </p:nvPr>
        </p:nvPicPr>
        <p:blipFill>
          <a:blip r:embed="rId2"/>
          <a:stretch>
            <a:fillRect/>
          </a:stretch>
        </p:blipFill>
        <p:spPr>
          <a:xfrm>
            <a:off x="-1" y="-19251"/>
            <a:ext cx="12192001" cy="5869807"/>
          </a:xfrm>
        </p:spPr>
      </p:pic>
    </p:spTree>
    <p:extLst>
      <p:ext uri="{BB962C8B-B14F-4D97-AF65-F5344CB8AC3E}">
        <p14:creationId xmlns:p14="http://schemas.microsoft.com/office/powerpoint/2010/main" val="372694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1515B3-D7DF-4C4F-A467-045381880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0DA80B-1321-4D42-A073-D941A1122610}"/>
              </a:ext>
            </a:extLst>
          </p:cNvPr>
          <p:cNvSpPr>
            <a:spLocks noGrp="1"/>
          </p:cNvSpPr>
          <p:nvPr>
            <p:ph type="title"/>
          </p:nvPr>
        </p:nvSpPr>
        <p:spPr>
          <a:xfrm>
            <a:off x="3978579" y="4487332"/>
            <a:ext cx="5627158" cy="1507067"/>
          </a:xfrm>
        </p:spPr>
        <p:txBody>
          <a:bodyPr>
            <a:normAutofit/>
          </a:bodyPr>
          <a:lstStyle/>
          <a:p>
            <a:pPr>
              <a:lnSpc>
                <a:spcPct val="90000"/>
              </a:lnSpc>
            </a:pPr>
            <a:r>
              <a:rPr lang="en-US" sz="3300" dirty="0"/>
              <a:t>Manor park</a:t>
            </a:r>
            <a:br>
              <a:rPr lang="en-US" sz="3300" dirty="0"/>
            </a:br>
            <a:r>
              <a:rPr lang="en-US" sz="1600" dirty="0">
                <a:solidFill>
                  <a:schemeClr val="bg1"/>
                </a:solidFill>
              </a:rPr>
              <a:t>a destination park for all </a:t>
            </a:r>
          </a:p>
        </p:txBody>
      </p:sp>
      <p:sp>
        <p:nvSpPr>
          <p:cNvPr id="3" name="Content Placeholder 2">
            <a:extLst>
              <a:ext uri="{FF2B5EF4-FFF2-40B4-BE49-F238E27FC236}">
                <a16:creationId xmlns:a16="http://schemas.microsoft.com/office/drawing/2014/main" id="{EFE0419A-8FBA-458F-93EB-831AEEE4B3A6}"/>
              </a:ext>
            </a:extLst>
          </p:cNvPr>
          <p:cNvSpPr>
            <a:spLocks noGrp="1"/>
          </p:cNvSpPr>
          <p:nvPr>
            <p:ph idx="1"/>
          </p:nvPr>
        </p:nvSpPr>
        <p:spPr>
          <a:xfrm>
            <a:off x="539015" y="192505"/>
            <a:ext cx="11569566" cy="6398128"/>
          </a:xfrm>
        </p:spPr>
        <p:txBody>
          <a:bodyPr>
            <a:normAutofit fontScale="77500" lnSpcReduction="20000"/>
          </a:bodyPr>
          <a:lstStyle/>
          <a:p>
            <a:pPr marL="0" indent="0">
              <a:buNone/>
            </a:pPr>
            <a:r>
              <a:rPr lang="en-US" sz="4000" dirty="0"/>
              <a:t>Cost Overview</a:t>
            </a:r>
          </a:p>
          <a:p>
            <a:pPr marL="0" indent="0">
              <a:spcAft>
                <a:spcPts val="0"/>
              </a:spcAft>
              <a:buNone/>
            </a:pPr>
            <a:endParaRPr lang="en-US" sz="2000" dirty="0">
              <a:solidFill>
                <a:schemeClr val="tx1"/>
              </a:solidFill>
            </a:endParaRPr>
          </a:p>
          <a:p>
            <a:pPr marL="0" indent="0">
              <a:spcAft>
                <a:spcPts val="0"/>
              </a:spcAft>
              <a:buNone/>
            </a:pPr>
            <a:endParaRPr lang="en-US" sz="2000" dirty="0">
              <a:solidFill>
                <a:schemeClr val="tx1"/>
              </a:solidFill>
            </a:endParaRPr>
          </a:p>
          <a:p>
            <a:pPr marL="0" indent="0">
              <a:spcAft>
                <a:spcPts val="0"/>
              </a:spcAft>
              <a:buNone/>
            </a:pPr>
            <a:endParaRPr lang="en-US" dirty="0">
              <a:solidFill>
                <a:schemeClr val="tx1"/>
              </a:solidFill>
            </a:endParaRPr>
          </a:p>
          <a:p>
            <a:pPr marL="0" indent="0">
              <a:spcAft>
                <a:spcPts val="0"/>
              </a:spcAft>
              <a:buNone/>
            </a:pPr>
            <a:r>
              <a:rPr lang="en-US" sz="3500" dirty="0">
                <a:solidFill>
                  <a:schemeClr val="tx1"/>
                </a:solidFill>
              </a:rPr>
              <a:t>Total Cost @ $14.5mm</a:t>
            </a:r>
          </a:p>
          <a:p>
            <a:pPr marL="0" indent="0">
              <a:spcAft>
                <a:spcPts val="0"/>
              </a:spcAft>
              <a:buNone/>
            </a:pPr>
            <a:endParaRPr lang="en-US" sz="3500" dirty="0">
              <a:solidFill>
                <a:schemeClr val="tx1"/>
              </a:solidFill>
            </a:endParaRPr>
          </a:p>
          <a:p>
            <a:pPr marL="0" indent="0">
              <a:spcAft>
                <a:spcPts val="0"/>
              </a:spcAft>
              <a:buNone/>
            </a:pPr>
            <a:endParaRPr lang="en-US" sz="3500" dirty="0">
              <a:solidFill>
                <a:schemeClr val="tx1"/>
              </a:solidFill>
            </a:endParaRPr>
          </a:p>
          <a:p>
            <a:pPr marL="0" indent="0">
              <a:spcAft>
                <a:spcPts val="0"/>
              </a:spcAft>
              <a:buNone/>
            </a:pPr>
            <a:r>
              <a:rPr lang="en-US" sz="3500" dirty="0">
                <a:solidFill>
                  <a:schemeClr val="tx1"/>
                </a:solidFill>
              </a:rPr>
              <a:t> Average Annual Household Tax Bill Increase @ $81 (over 20 years)</a:t>
            </a:r>
          </a:p>
          <a:p>
            <a:pPr marL="0" indent="0">
              <a:spcAft>
                <a:spcPts val="0"/>
              </a:spcAft>
              <a:buNone/>
            </a:pPr>
            <a:endParaRPr lang="en-US" dirty="0">
              <a:solidFill>
                <a:schemeClr val="tx1"/>
              </a:solidFill>
            </a:endParaRPr>
          </a:p>
          <a:p>
            <a:pPr marL="0" indent="0">
              <a:spcAft>
                <a:spcPts val="0"/>
              </a:spcAft>
              <a:buNone/>
            </a:pPr>
            <a:endParaRPr lang="en-US" sz="2000" dirty="0">
              <a:solidFill>
                <a:schemeClr val="tx1"/>
              </a:solidFill>
            </a:endParaRPr>
          </a:p>
          <a:p>
            <a:pPr marL="0" indent="0">
              <a:spcAft>
                <a:spcPts val="0"/>
              </a:spcAft>
              <a:buNone/>
            </a:pPr>
            <a:endParaRPr lang="en-US" sz="2000" dirty="0">
              <a:solidFill>
                <a:schemeClr val="tx1"/>
              </a:solidFill>
            </a:endParaRPr>
          </a:p>
          <a:p>
            <a:pPr marL="0" indent="0">
              <a:spcAft>
                <a:spcPts val="0"/>
              </a:spcAft>
              <a:buNone/>
            </a:pPr>
            <a:r>
              <a:rPr lang="en-US" sz="2000" dirty="0">
                <a:solidFill>
                  <a:schemeClr val="tx1"/>
                </a:solidFill>
              </a:rPr>
              <a:t> </a:t>
            </a:r>
          </a:p>
          <a:p>
            <a:pPr marL="0" indent="0">
              <a:spcAft>
                <a:spcPts val="0"/>
              </a:spcAft>
              <a:buNone/>
            </a:pPr>
            <a:endParaRPr lang="en-US" dirty="0">
              <a:solidFill>
                <a:schemeClr val="tx1"/>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endParaRPr lang="en-US" sz="2000" dirty="0"/>
          </a:p>
        </p:txBody>
      </p:sp>
      <p:grpSp>
        <p:nvGrpSpPr>
          <p:cNvPr id="14" name="Group 13">
            <a:extLst>
              <a:ext uri="{FF2B5EF4-FFF2-40B4-BE49-F238E27FC236}">
                <a16:creationId xmlns:a16="http://schemas.microsoft.com/office/drawing/2014/main" id="{1D0D9B5C-0C7A-4DB1-BD34-5F267130C7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B9667085-F7BD-4A03-92CF-22ED6F2B46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4411341-4997-4B9D-BB9B-4BF14574AC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868991E-A4D1-4796-86E1-C2DC1C97E9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C468045-48FC-43D1-9CAC-BB8A5598B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E9FBD81-3F27-4C7D-8DEA-3E15112C50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47404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1515B3-D7DF-4C4F-A467-045381880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0DA80B-1321-4D42-A073-D941A1122610}"/>
              </a:ext>
            </a:extLst>
          </p:cNvPr>
          <p:cNvSpPr>
            <a:spLocks noGrp="1"/>
          </p:cNvSpPr>
          <p:nvPr>
            <p:ph type="title"/>
          </p:nvPr>
        </p:nvSpPr>
        <p:spPr>
          <a:xfrm>
            <a:off x="3978579" y="4487332"/>
            <a:ext cx="5627158" cy="1507067"/>
          </a:xfrm>
        </p:spPr>
        <p:txBody>
          <a:bodyPr>
            <a:normAutofit/>
          </a:bodyPr>
          <a:lstStyle/>
          <a:p>
            <a:pPr>
              <a:lnSpc>
                <a:spcPct val="90000"/>
              </a:lnSpc>
            </a:pPr>
            <a:r>
              <a:rPr lang="en-US" sz="3300" dirty="0"/>
              <a:t>Manor park</a:t>
            </a:r>
            <a:br>
              <a:rPr lang="en-US" sz="3300" dirty="0"/>
            </a:br>
            <a:r>
              <a:rPr lang="en-US" sz="1600" dirty="0">
                <a:solidFill>
                  <a:schemeClr val="bg1"/>
                </a:solidFill>
              </a:rPr>
              <a:t>a destination park for all </a:t>
            </a:r>
          </a:p>
        </p:txBody>
      </p:sp>
      <p:sp>
        <p:nvSpPr>
          <p:cNvPr id="3" name="Content Placeholder 2">
            <a:extLst>
              <a:ext uri="{FF2B5EF4-FFF2-40B4-BE49-F238E27FC236}">
                <a16:creationId xmlns:a16="http://schemas.microsoft.com/office/drawing/2014/main" id="{EFE0419A-8FBA-458F-93EB-831AEEE4B3A6}"/>
              </a:ext>
            </a:extLst>
          </p:cNvPr>
          <p:cNvSpPr>
            <a:spLocks noGrp="1"/>
          </p:cNvSpPr>
          <p:nvPr>
            <p:ph idx="1"/>
          </p:nvPr>
        </p:nvSpPr>
        <p:spPr>
          <a:xfrm>
            <a:off x="3862385" y="0"/>
            <a:ext cx="8085776" cy="6590633"/>
          </a:xfrm>
        </p:spPr>
        <p:txBody>
          <a:bodyPr>
            <a:normAutofit fontScale="77500" lnSpcReduction="20000"/>
          </a:bodyPr>
          <a:lstStyle/>
          <a:p>
            <a:pPr marL="0" indent="0">
              <a:buNone/>
            </a:pPr>
            <a:r>
              <a:rPr lang="en-US" sz="4000" dirty="0"/>
              <a:t>Amenity – 2 Multi-Use Synthetic Turf Fields</a:t>
            </a:r>
          </a:p>
          <a:p>
            <a:pPr marL="0" indent="0">
              <a:buNone/>
            </a:pPr>
            <a:r>
              <a:rPr lang="en-US" sz="3100" dirty="0"/>
              <a:t>lacrosse, soccer &amp; football, field hockey - Lighted</a:t>
            </a:r>
          </a:p>
          <a:p>
            <a:pPr marL="0" indent="0">
              <a:spcAft>
                <a:spcPts val="0"/>
              </a:spcAft>
              <a:buNone/>
            </a:pPr>
            <a:endParaRPr lang="en-US" sz="2000" dirty="0"/>
          </a:p>
          <a:p>
            <a:pPr marL="0" indent="0">
              <a:spcAft>
                <a:spcPts val="0"/>
              </a:spcAft>
              <a:buNone/>
            </a:pPr>
            <a:r>
              <a:rPr lang="en-US" sz="2000" dirty="0">
                <a:solidFill>
                  <a:schemeClr val="tx1"/>
                </a:solidFill>
              </a:rPr>
              <a:t>  </a:t>
            </a:r>
          </a:p>
          <a:p>
            <a:pPr marL="0" indent="0">
              <a:spcAft>
                <a:spcPts val="0"/>
              </a:spcAft>
              <a:buNone/>
            </a:pPr>
            <a:r>
              <a:rPr lang="en-US" sz="2000" dirty="0">
                <a:solidFill>
                  <a:schemeClr val="tx1"/>
                </a:solidFill>
              </a:rPr>
              <a:t>. . . </a:t>
            </a:r>
            <a:r>
              <a:rPr lang="en-US" dirty="0">
                <a:solidFill>
                  <a:schemeClr val="tx1"/>
                </a:solidFill>
              </a:rPr>
              <a:t>a</a:t>
            </a:r>
            <a:r>
              <a:rPr lang="en-US" sz="2000" dirty="0">
                <a:solidFill>
                  <a:schemeClr val="tx1"/>
                </a:solidFill>
              </a:rPr>
              <a:t>thletic fields in Dedham are over scheduled and overused compared to their capacity. . . </a:t>
            </a:r>
            <a:r>
              <a:rPr lang="en-US" dirty="0">
                <a:solidFill>
                  <a:schemeClr val="tx1"/>
                </a:solidFill>
              </a:rPr>
              <a:t>n</a:t>
            </a:r>
            <a:r>
              <a:rPr lang="en-US" sz="2000" dirty="0">
                <a:solidFill>
                  <a:schemeClr val="tx1"/>
                </a:solidFill>
              </a:rPr>
              <a:t>atural grass fields need to be rested and allowed to recover . . .(DPRMP pg. 102  Needs Assessment)</a:t>
            </a:r>
          </a:p>
          <a:p>
            <a:pPr marL="0" indent="0">
              <a:buNone/>
            </a:pPr>
            <a:endParaRPr lang="en-US" sz="2000" dirty="0">
              <a:solidFill>
                <a:schemeClr val="tx1"/>
              </a:solidFill>
            </a:endParaRPr>
          </a:p>
          <a:p>
            <a:pPr marL="0" indent="0">
              <a:buNone/>
            </a:pPr>
            <a:r>
              <a:rPr lang="en-US" dirty="0">
                <a:solidFill>
                  <a:schemeClr val="tx1"/>
                </a:solidFill>
              </a:rPr>
              <a:t>Steps taken by DPR to renovate Gonzalez Field and the continued support of Manor Park (as planned) will go a long way in the support of rectangular multi-use field space . . . Dedham should have enough multi-use field space to support its programming in the future with the addition of Manor Park.</a:t>
            </a:r>
            <a:endParaRPr lang="en-US" sz="2000" dirty="0">
              <a:solidFill>
                <a:schemeClr val="tx1"/>
              </a:solidFill>
            </a:endParaRPr>
          </a:p>
          <a:p>
            <a:pPr marL="0" indent="0">
              <a:buNone/>
            </a:pPr>
            <a:r>
              <a:rPr lang="en-US" sz="2000" dirty="0">
                <a:solidFill>
                  <a:schemeClr val="tx1"/>
                </a:solidFill>
              </a:rPr>
              <a:t>(DPRMP pg.104)</a:t>
            </a:r>
          </a:p>
          <a:p>
            <a:pPr marL="0" indent="0">
              <a:spcAft>
                <a:spcPts val="0"/>
              </a:spcAft>
              <a:buNone/>
            </a:pPr>
            <a:r>
              <a:rPr lang="en-US" dirty="0">
                <a:solidFill>
                  <a:schemeClr val="tx1"/>
                </a:solidFill>
              </a:rPr>
              <a:t> </a:t>
            </a:r>
          </a:p>
          <a:p>
            <a:pPr marL="0" indent="0">
              <a:spcAft>
                <a:spcPts val="0"/>
              </a:spcAft>
              <a:buNone/>
            </a:pPr>
            <a:r>
              <a:rPr lang="en-US" dirty="0">
                <a:solidFill>
                  <a:schemeClr val="tx1"/>
                </a:solidFill>
              </a:rPr>
              <a:t>Boys and girls lacrosse are the fastest growing sport from a national and state perspective . . . (DPRMP  pg. 100)</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endParaRPr lang="en-US" sz="2000" dirty="0"/>
          </a:p>
        </p:txBody>
      </p:sp>
      <p:grpSp>
        <p:nvGrpSpPr>
          <p:cNvPr id="14" name="Group 13">
            <a:extLst>
              <a:ext uri="{FF2B5EF4-FFF2-40B4-BE49-F238E27FC236}">
                <a16:creationId xmlns:a16="http://schemas.microsoft.com/office/drawing/2014/main" id="{1D0D9B5C-0C7A-4DB1-BD34-5F267130C7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B9667085-F7BD-4A03-92CF-22ED6F2B46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4411341-4997-4B9D-BB9B-4BF14574AC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868991E-A4D1-4796-86E1-C2DC1C97E9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C468045-48FC-43D1-9CAC-BB8A5598B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E9FBD81-3F27-4C7D-8DEA-3E15112C50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 name="Picture 4" descr="A picture containing grass, outdoor, game, sport&#10;&#10;Description automatically generated">
            <a:extLst>
              <a:ext uri="{FF2B5EF4-FFF2-40B4-BE49-F238E27FC236}">
                <a16:creationId xmlns:a16="http://schemas.microsoft.com/office/drawing/2014/main" id="{A7FEE7B1-2D2E-4EB9-A324-8CDD3A6A1D61}"/>
              </a:ext>
            </a:extLst>
          </p:cNvPr>
          <p:cNvPicPr>
            <a:picLocks noChangeAspect="1"/>
          </p:cNvPicPr>
          <p:nvPr/>
        </p:nvPicPr>
        <p:blipFill>
          <a:blip r:embed="rId2"/>
          <a:stretch>
            <a:fillRect/>
          </a:stretch>
        </p:blipFill>
        <p:spPr>
          <a:xfrm>
            <a:off x="0" y="0"/>
            <a:ext cx="3505198" cy="4252864"/>
          </a:xfrm>
          <a:prstGeom prst="rect">
            <a:avLst/>
          </a:prstGeom>
        </p:spPr>
      </p:pic>
      <p:pic>
        <p:nvPicPr>
          <p:cNvPr id="8" name="Picture 7" descr="A picture containing grass, soccer, man, standing&#10;&#10;Description automatically generated">
            <a:extLst>
              <a:ext uri="{FF2B5EF4-FFF2-40B4-BE49-F238E27FC236}">
                <a16:creationId xmlns:a16="http://schemas.microsoft.com/office/drawing/2014/main" id="{A65C834B-50EE-455C-B7F6-59051D5BB89F}"/>
              </a:ext>
            </a:extLst>
          </p:cNvPr>
          <p:cNvPicPr>
            <a:picLocks noChangeAspect="1"/>
          </p:cNvPicPr>
          <p:nvPr/>
        </p:nvPicPr>
        <p:blipFill>
          <a:blip r:embed="rId3"/>
          <a:stretch>
            <a:fillRect/>
          </a:stretch>
        </p:blipFill>
        <p:spPr>
          <a:xfrm>
            <a:off x="20320" y="4233332"/>
            <a:ext cx="3505198" cy="2624667"/>
          </a:xfrm>
          <a:prstGeom prst="rect">
            <a:avLst/>
          </a:prstGeom>
        </p:spPr>
      </p:pic>
    </p:spTree>
    <p:extLst>
      <p:ext uri="{BB962C8B-B14F-4D97-AF65-F5344CB8AC3E}">
        <p14:creationId xmlns:p14="http://schemas.microsoft.com/office/powerpoint/2010/main" val="2811441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1515B3-D7DF-4C4F-A467-045381880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0DA80B-1321-4D42-A073-D941A1122610}"/>
              </a:ext>
            </a:extLst>
          </p:cNvPr>
          <p:cNvSpPr>
            <a:spLocks noGrp="1"/>
          </p:cNvSpPr>
          <p:nvPr>
            <p:ph type="title"/>
          </p:nvPr>
        </p:nvSpPr>
        <p:spPr>
          <a:xfrm>
            <a:off x="3978579" y="4487332"/>
            <a:ext cx="5627158" cy="1507067"/>
          </a:xfrm>
        </p:spPr>
        <p:txBody>
          <a:bodyPr>
            <a:normAutofit/>
          </a:bodyPr>
          <a:lstStyle/>
          <a:p>
            <a:pPr>
              <a:lnSpc>
                <a:spcPct val="90000"/>
              </a:lnSpc>
            </a:pPr>
            <a:r>
              <a:rPr lang="en-US" sz="3300" dirty="0"/>
              <a:t>Manor park</a:t>
            </a:r>
            <a:br>
              <a:rPr lang="en-US" sz="3300" dirty="0"/>
            </a:br>
            <a:r>
              <a:rPr lang="en-US" sz="1600" dirty="0">
                <a:solidFill>
                  <a:schemeClr val="bg1"/>
                </a:solidFill>
              </a:rPr>
              <a:t>a destination park for all </a:t>
            </a:r>
          </a:p>
        </p:txBody>
      </p:sp>
      <p:sp>
        <p:nvSpPr>
          <p:cNvPr id="3" name="Content Placeholder 2">
            <a:extLst>
              <a:ext uri="{FF2B5EF4-FFF2-40B4-BE49-F238E27FC236}">
                <a16:creationId xmlns:a16="http://schemas.microsoft.com/office/drawing/2014/main" id="{EFE0419A-8FBA-458F-93EB-831AEEE4B3A6}"/>
              </a:ext>
            </a:extLst>
          </p:cNvPr>
          <p:cNvSpPr>
            <a:spLocks noGrp="1"/>
          </p:cNvSpPr>
          <p:nvPr>
            <p:ph idx="1"/>
          </p:nvPr>
        </p:nvSpPr>
        <p:spPr>
          <a:xfrm>
            <a:off x="3978579" y="0"/>
            <a:ext cx="7292976" cy="6590633"/>
          </a:xfrm>
        </p:spPr>
        <p:txBody>
          <a:bodyPr>
            <a:normAutofit/>
          </a:bodyPr>
          <a:lstStyle/>
          <a:p>
            <a:pPr marL="0" indent="0">
              <a:buNone/>
            </a:pPr>
            <a:r>
              <a:rPr lang="en-US" sz="4000" dirty="0"/>
              <a:t>Amenity – 4 Tennis Courts</a:t>
            </a:r>
          </a:p>
          <a:p>
            <a:pPr marL="0" indent="0">
              <a:buNone/>
            </a:pPr>
            <a:r>
              <a:rPr lang="en-US" sz="2400" dirty="0"/>
              <a:t>Lighted</a:t>
            </a:r>
          </a:p>
          <a:p>
            <a:pPr marL="0" indent="0">
              <a:spcAft>
                <a:spcPts val="0"/>
              </a:spcAft>
              <a:buNone/>
            </a:pPr>
            <a:endParaRPr lang="en-US" dirty="0">
              <a:solidFill>
                <a:schemeClr val="tx1"/>
              </a:solidFill>
            </a:endParaRPr>
          </a:p>
          <a:p>
            <a:pPr marL="0" indent="0">
              <a:spcAft>
                <a:spcPts val="0"/>
              </a:spcAft>
              <a:buNone/>
            </a:pPr>
            <a:r>
              <a:rPr lang="en-US" dirty="0">
                <a:solidFill>
                  <a:schemeClr val="tx1"/>
                </a:solidFill>
              </a:rPr>
              <a:t>Tennis courts were lost due to the development of the Dedham Middle School .  At that time the School Building and Rehabilitation Committee had promised to replace the courts but it never came to fruition.  </a:t>
            </a:r>
            <a:endParaRPr lang="en-US" sz="2000" dirty="0">
              <a:solidFill>
                <a:schemeClr val="tx1"/>
              </a:solidFill>
            </a:endParaRPr>
          </a:p>
          <a:p>
            <a:pPr marL="0" indent="0">
              <a:buNone/>
            </a:pPr>
            <a:endParaRPr lang="en-US" dirty="0"/>
          </a:p>
          <a:p>
            <a:pPr marL="0" indent="0">
              <a:buNone/>
            </a:pPr>
            <a:r>
              <a:rPr lang="en-US" dirty="0">
                <a:solidFill>
                  <a:schemeClr val="tx1">
                    <a:lumMod val="95000"/>
                  </a:schemeClr>
                </a:solidFill>
              </a:rPr>
              <a:t>At one time Dedham had 13 tennis courts.  We currently have 3!</a:t>
            </a:r>
          </a:p>
          <a:p>
            <a:pPr marL="0" indent="0">
              <a:buNone/>
            </a:pPr>
            <a:endParaRPr lang="en-US" dirty="0"/>
          </a:p>
          <a:p>
            <a:pPr marL="0" indent="0">
              <a:buNone/>
            </a:pPr>
            <a:endParaRPr lang="en-US" dirty="0"/>
          </a:p>
          <a:p>
            <a:pPr marL="0" indent="0">
              <a:buNone/>
            </a:pPr>
            <a:endParaRPr lang="en-US" dirty="0"/>
          </a:p>
          <a:p>
            <a:pPr marL="0" indent="0">
              <a:buNone/>
            </a:pPr>
            <a:r>
              <a:rPr lang="en-US" dirty="0"/>
              <a:t> </a:t>
            </a:r>
            <a:endParaRPr lang="en-US" sz="2000" dirty="0"/>
          </a:p>
        </p:txBody>
      </p:sp>
      <p:grpSp>
        <p:nvGrpSpPr>
          <p:cNvPr id="14" name="Group 13">
            <a:extLst>
              <a:ext uri="{FF2B5EF4-FFF2-40B4-BE49-F238E27FC236}">
                <a16:creationId xmlns:a16="http://schemas.microsoft.com/office/drawing/2014/main" id="{1D0D9B5C-0C7A-4DB1-BD34-5F267130C7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B9667085-F7BD-4A03-92CF-22ED6F2B46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4411341-4997-4B9D-BB9B-4BF14574AC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868991E-A4D1-4796-86E1-C2DC1C97E9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C468045-48FC-43D1-9CAC-BB8A5598B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E9FBD81-3F27-4C7D-8DEA-3E15112C50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6" name="Picture 5" descr="A picture containing game&#10;&#10;Description automatically generated">
            <a:extLst>
              <a:ext uri="{FF2B5EF4-FFF2-40B4-BE49-F238E27FC236}">
                <a16:creationId xmlns:a16="http://schemas.microsoft.com/office/drawing/2014/main" id="{0FA96E52-5E1A-47F3-BAF3-DD0C9218A5C3}"/>
              </a:ext>
            </a:extLst>
          </p:cNvPr>
          <p:cNvPicPr>
            <a:picLocks noChangeAspect="1"/>
          </p:cNvPicPr>
          <p:nvPr/>
        </p:nvPicPr>
        <p:blipFill>
          <a:blip r:embed="rId2"/>
          <a:stretch>
            <a:fillRect/>
          </a:stretch>
        </p:blipFill>
        <p:spPr>
          <a:xfrm>
            <a:off x="0" y="0"/>
            <a:ext cx="3493941" cy="4215761"/>
          </a:xfrm>
          <a:prstGeom prst="rect">
            <a:avLst/>
          </a:prstGeom>
        </p:spPr>
      </p:pic>
      <p:pic>
        <p:nvPicPr>
          <p:cNvPr id="9" name="Picture 8" descr="A blue and green court&#10;&#10;Description automatically generated">
            <a:extLst>
              <a:ext uri="{FF2B5EF4-FFF2-40B4-BE49-F238E27FC236}">
                <a16:creationId xmlns:a16="http://schemas.microsoft.com/office/drawing/2014/main" id="{BB8A5CE4-165E-4814-9B18-4A9B4322C17C}"/>
              </a:ext>
            </a:extLst>
          </p:cNvPr>
          <p:cNvPicPr>
            <a:picLocks noChangeAspect="1"/>
          </p:cNvPicPr>
          <p:nvPr/>
        </p:nvPicPr>
        <p:blipFill>
          <a:blip r:embed="rId3"/>
          <a:stretch>
            <a:fillRect/>
          </a:stretch>
        </p:blipFill>
        <p:spPr>
          <a:xfrm>
            <a:off x="3173" y="4233332"/>
            <a:ext cx="3490768" cy="2624667"/>
          </a:xfrm>
          <a:prstGeom prst="rect">
            <a:avLst/>
          </a:prstGeom>
        </p:spPr>
      </p:pic>
    </p:spTree>
    <p:extLst>
      <p:ext uri="{BB962C8B-B14F-4D97-AF65-F5344CB8AC3E}">
        <p14:creationId xmlns:p14="http://schemas.microsoft.com/office/powerpoint/2010/main" val="2447184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1515B3-D7DF-4C4F-A467-045381880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0DA80B-1321-4D42-A073-D941A1122610}"/>
              </a:ext>
            </a:extLst>
          </p:cNvPr>
          <p:cNvSpPr>
            <a:spLocks noGrp="1"/>
          </p:cNvSpPr>
          <p:nvPr>
            <p:ph type="title"/>
          </p:nvPr>
        </p:nvSpPr>
        <p:spPr>
          <a:xfrm>
            <a:off x="3978579" y="4487332"/>
            <a:ext cx="5627158" cy="1507067"/>
          </a:xfrm>
        </p:spPr>
        <p:txBody>
          <a:bodyPr>
            <a:normAutofit/>
          </a:bodyPr>
          <a:lstStyle/>
          <a:p>
            <a:pPr>
              <a:lnSpc>
                <a:spcPct val="90000"/>
              </a:lnSpc>
            </a:pPr>
            <a:r>
              <a:rPr lang="en-US" sz="3300" dirty="0"/>
              <a:t>Manor park</a:t>
            </a:r>
            <a:br>
              <a:rPr lang="en-US" sz="3300" dirty="0"/>
            </a:br>
            <a:r>
              <a:rPr lang="en-US" sz="1600" dirty="0">
                <a:solidFill>
                  <a:schemeClr val="bg1"/>
                </a:solidFill>
              </a:rPr>
              <a:t>a destination park for all </a:t>
            </a:r>
          </a:p>
        </p:txBody>
      </p:sp>
      <p:sp>
        <p:nvSpPr>
          <p:cNvPr id="3" name="Content Placeholder 2">
            <a:extLst>
              <a:ext uri="{FF2B5EF4-FFF2-40B4-BE49-F238E27FC236}">
                <a16:creationId xmlns:a16="http://schemas.microsoft.com/office/drawing/2014/main" id="{EFE0419A-8FBA-458F-93EB-831AEEE4B3A6}"/>
              </a:ext>
            </a:extLst>
          </p:cNvPr>
          <p:cNvSpPr>
            <a:spLocks noGrp="1"/>
          </p:cNvSpPr>
          <p:nvPr>
            <p:ph idx="1"/>
          </p:nvPr>
        </p:nvSpPr>
        <p:spPr>
          <a:xfrm>
            <a:off x="3978579" y="-28876"/>
            <a:ext cx="7793118" cy="6590633"/>
          </a:xfrm>
        </p:spPr>
        <p:txBody>
          <a:bodyPr>
            <a:normAutofit fontScale="85000" lnSpcReduction="20000"/>
          </a:bodyPr>
          <a:lstStyle/>
          <a:p>
            <a:pPr marL="0" indent="0">
              <a:buNone/>
            </a:pPr>
            <a:r>
              <a:rPr lang="en-US" sz="4700" dirty="0"/>
              <a:t>Amenity – Pickleball Courts</a:t>
            </a:r>
          </a:p>
          <a:p>
            <a:pPr marL="0" indent="0">
              <a:buNone/>
            </a:pPr>
            <a:r>
              <a:rPr lang="en-US" sz="2800" dirty="0"/>
              <a:t>Lighted</a:t>
            </a:r>
          </a:p>
          <a:p>
            <a:pPr marL="0" indent="0">
              <a:spcAft>
                <a:spcPts val="0"/>
              </a:spcAft>
              <a:buNone/>
            </a:pPr>
            <a:endParaRPr lang="en-US" dirty="0"/>
          </a:p>
          <a:p>
            <a:pPr marL="0" indent="0">
              <a:spcAft>
                <a:spcPts val="0"/>
              </a:spcAft>
              <a:buNone/>
            </a:pPr>
            <a:r>
              <a:rPr lang="en-US" dirty="0">
                <a:solidFill>
                  <a:schemeClr val="tx1"/>
                </a:solidFill>
              </a:rPr>
              <a:t>Ensure equitable recreation experiences for the diverse community.  (DPRMP pg. 111 Goals)</a:t>
            </a:r>
          </a:p>
          <a:p>
            <a:pPr marL="0" indent="0">
              <a:spcAft>
                <a:spcPts val="0"/>
              </a:spcAft>
              <a:buNone/>
            </a:pPr>
            <a:endParaRPr lang="en-US" dirty="0">
              <a:solidFill>
                <a:schemeClr val="tx1"/>
              </a:solidFill>
            </a:endParaRPr>
          </a:p>
          <a:p>
            <a:pPr marL="0" indent="0">
              <a:spcAft>
                <a:spcPts val="0"/>
              </a:spcAft>
              <a:buNone/>
            </a:pPr>
            <a:r>
              <a:rPr lang="en-US" dirty="0">
                <a:solidFill>
                  <a:schemeClr val="tx1"/>
                </a:solidFill>
              </a:rPr>
              <a:t>Based on the Single Sport Participation Report of the Sports &amp; Fitness Industry Association (SFIA) on Pickleball, 75% of core players are 55 and older.</a:t>
            </a:r>
          </a:p>
          <a:p>
            <a:pPr marL="0" indent="0">
              <a:spcAft>
                <a:spcPts val="0"/>
              </a:spcAft>
              <a:buNone/>
            </a:pPr>
            <a:endParaRPr lang="en-US" dirty="0">
              <a:solidFill>
                <a:schemeClr val="tx1"/>
              </a:solidFill>
            </a:endParaRPr>
          </a:p>
          <a:p>
            <a:pPr marL="0" indent="0">
              <a:spcAft>
                <a:spcPts val="0"/>
              </a:spcAft>
              <a:buNone/>
            </a:pPr>
            <a:r>
              <a:rPr lang="en-US" dirty="0">
                <a:solidFill>
                  <a:schemeClr val="tx1"/>
                </a:solidFill>
              </a:rPr>
              <a:t>Pickleball is one of the fastest growing sports in the United States.  </a:t>
            </a:r>
          </a:p>
          <a:p>
            <a:pPr marL="0" indent="0">
              <a:spcAft>
                <a:spcPts val="0"/>
              </a:spcAft>
              <a:buNone/>
            </a:pPr>
            <a:endParaRPr lang="en-US" dirty="0">
              <a:solidFill>
                <a:schemeClr val="tx1"/>
              </a:solidFill>
            </a:endParaRPr>
          </a:p>
          <a:p>
            <a:pPr marL="0" indent="0">
              <a:spcAft>
                <a:spcPts val="0"/>
              </a:spcAft>
              <a:buNone/>
            </a:pPr>
            <a:r>
              <a:rPr lang="en-US" dirty="0">
                <a:solidFill>
                  <a:schemeClr val="tx1"/>
                </a:solidFill>
                <a:latin typeface="Century Gothic" panose="020B0502020202020204" pitchFamily="34" charset="0"/>
              </a:rPr>
              <a:t>A new Western State Colorado University study of 15 middle-aged and older adults found that regular pickleball playing — in this case three times a week for one hour for six weeks — resulted in improved </a:t>
            </a:r>
            <a:r>
              <a:rPr lang="en-US" dirty="0">
                <a:solidFill>
                  <a:schemeClr val="tx1"/>
                </a:solidFill>
                <a:latin typeface="Century Gothic" panose="020B0502020202020204" pitchFamily="34" charset="0"/>
                <a:hlinkClick r:id="rId2">
                  <a:extLst>
                    <a:ext uri="{A12FA001-AC4F-418D-AE19-62706E023703}">
                      <ahyp:hlinkClr xmlns:ahyp="http://schemas.microsoft.com/office/drawing/2018/hyperlinkcolor" val="tx"/>
                    </a:ext>
                  </a:extLst>
                </a:hlinkClick>
              </a:rPr>
              <a:t>blood pressure</a:t>
            </a:r>
            <a:r>
              <a:rPr lang="en-US" dirty="0">
                <a:solidFill>
                  <a:schemeClr val="tx1"/>
                </a:solidFill>
                <a:latin typeface="Century Gothic" panose="020B0502020202020204" pitchFamily="34" charset="0"/>
              </a:rPr>
              <a:t> and cardiorespiratory fitness</a:t>
            </a:r>
            <a:r>
              <a:rPr lang="en-US" dirty="0">
                <a:latin typeface="Century Gothic" panose="020B0502020202020204" pitchFamily="34" charset="0"/>
              </a:rPr>
              <a:t>.</a:t>
            </a:r>
          </a:p>
          <a:p>
            <a:pPr marL="0" indent="0">
              <a:spcAft>
                <a:spcPts val="0"/>
              </a:spcAft>
              <a:buNone/>
            </a:pPr>
            <a:r>
              <a:rPr lang="en-US" dirty="0">
                <a:solidFill>
                  <a:schemeClr val="tx1"/>
                </a:solidFill>
              </a:rPr>
              <a:t> </a:t>
            </a:r>
            <a:endParaRPr lang="en-US" sz="2000" dirty="0">
              <a:solidFill>
                <a:schemeClr val="tx1"/>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endParaRPr lang="en-US" sz="2000" dirty="0"/>
          </a:p>
        </p:txBody>
      </p:sp>
      <p:grpSp>
        <p:nvGrpSpPr>
          <p:cNvPr id="14" name="Group 13">
            <a:extLst>
              <a:ext uri="{FF2B5EF4-FFF2-40B4-BE49-F238E27FC236}">
                <a16:creationId xmlns:a16="http://schemas.microsoft.com/office/drawing/2014/main" id="{1D0D9B5C-0C7A-4DB1-BD34-5F267130C7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B9667085-F7BD-4A03-92CF-22ED6F2B46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4411341-4997-4B9D-BB9B-4BF14574AC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868991E-A4D1-4796-86E1-C2DC1C97E9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C468045-48FC-43D1-9CAC-BB8A5598B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E9FBD81-3F27-4C7D-8DEA-3E15112C50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 name="Picture 4" descr="A group of people on a court with a racket&#10;&#10;Description automatically generated">
            <a:extLst>
              <a:ext uri="{FF2B5EF4-FFF2-40B4-BE49-F238E27FC236}">
                <a16:creationId xmlns:a16="http://schemas.microsoft.com/office/drawing/2014/main" id="{6E410259-4A05-43C1-AB93-BB516F2542F0}"/>
              </a:ext>
            </a:extLst>
          </p:cNvPr>
          <p:cNvPicPr>
            <a:picLocks noChangeAspect="1"/>
          </p:cNvPicPr>
          <p:nvPr/>
        </p:nvPicPr>
        <p:blipFill>
          <a:blip r:embed="rId3"/>
          <a:stretch>
            <a:fillRect/>
          </a:stretch>
        </p:blipFill>
        <p:spPr>
          <a:xfrm>
            <a:off x="3173" y="0"/>
            <a:ext cx="3490768" cy="4233331"/>
          </a:xfrm>
          <a:prstGeom prst="rect">
            <a:avLst/>
          </a:prstGeom>
        </p:spPr>
      </p:pic>
      <p:pic>
        <p:nvPicPr>
          <p:cNvPr id="8" name="Picture 7" descr="A group of people on a court with a racket&#10;&#10;Description automatically generated">
            <a:extLst>
              <a:ext uri="{FF2B5EF4-FFF2-40B4-BE49-F238E27FC236}">
                <a16:creationId xmlns:a16="http://schemas.microsoft.com/office/drawing/2014/main" id="{0C49E6BA-2405-499B-9E5C-FD648CBB0394}"/>
              </a:ext>
            </a:extLst>
          </p:cNvPr>
          <p:cNvPicPr>
            <a:picLocks noChangeAspect="1"/>
          </p:cNvPicPr>
          <p:nvPr/>
        </p:nvPicPr>
        <p:blipFill>
          <a:blip r:embed="rId4"/>
          <a:stretch>
            <a:fillRect/>
          </a:stretch>
        </p:blipFill>
        <p:spPr>
          <a:xfrm>
            <a:off x="-4457" y="4233331"/>
            <a:ext cx="3498398" cy="2624669"/>
          </a:xfrm>
          <a:prstGeom prst="rect">
            <a:avLst/>
          </a:prstGeom>
        </p:spPr>
      </p:pic>
    </p:spTree>
    <p:extLst>
      <p:ext uri="{BB962C8B-B14F-4D97-AF65-F5344CB8AC3E}">
        <p14:creationId xmlns:p14="http://schemas.microsoft.com/office/powerpoint/2010/main" val="215026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1515B3-D7DF-4C4F-A467-045381880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0DA80B-1321-4D42-A073-D941A1122610}"/>
              </a:ext>
            </a:extLst>
          </p:cNvPr>
          <p:cNvSpPr>
            <a:spLocks noGrp="1"/>
          </p:cNvSpPr>
          <p:nvPr>
            <p:ph type="title"/>
          </p:nvPr>
        </p:nvSpPr>
        <p:spPr>
          <a:xfrm>
            <a:off x="3978579" y="4487332"/>
            <a:ext cx="5627158" cy="1507067"/>
          </a:xfrm>
        </p:spPr>
        <p:txBody>
          <a:bodyPr>
            <a:normAutofit/>
          </a:bodyPr>
          <a:lstStyle/>
          <a:p>
            <a:pPr>
              <a:lnSpc>
                <a:spcPct val="90000"/>
              </a:lnSpc>
            </a:pPr>
            <a:r>
              <a:rPr lang="en-US" sz="3300" dirty="0"/>
              <a:t>Manor park</a:t>
            </a:r>
            <a:br>
              <a:rPr lang="en-US" sz="3300" dirty="0"/>
            </a:br>
            <a:r>
              <a:rPr lang="en-US" sz="1600" dirty="0">
                <a:solidFill>
                  <a:schemeClr val="bg1"/>
                </a:solidFill>
              </a:rPr>
              <a:t>a destination park for all </a:t>
            </a:r>
          </a:p>
        </p:txBody>
      </p:sp>
      <p:sp>
        <p:nvSpPr>
          <p:cNvPr id="3" name="Content Placeholder 2">
            <a:extLst>
              <a:ext uri="{FF2B5EF4-FFF2-40B4-BE49-F238E27FC236}">
                <a16:creationId xmlns:a16="http://schemas.microsoft.com/office/drawing/2014/main" id="{EFE0419A-8FBA-458F-93EB-831AEEE4B3A6}"/>
              </a:ext>
            </a:extLst>
          </p:cNvPr>
          <p:cNvSpPr>
            <a:spLocks noGrp="1"/>
          </p:cNvSpPr>
          <p:nvPr>
            <p:ph idx="1"/>
          </p:nvPr>
        </p:nvSpPr>
        <p:spPr>
          <a:xfrm>
            <a:off x="3978579" y="0"/>
            <a:ext cx="7927872" cy="6590633"/>
          </a:xfrm>
        </p:spPr>
        <p:txBody>
          <a:bodyPr>
            <a:normAutofit/>
          </a:bodyPr>
          <a:lstStyle/>
          <a:p>
            <a:pPr marL="0" indent="0">
              <a:buNone/>
            </a:pPr>
            <a:r>
              <a:rPr lang="en-US" sz="4000" dirty="0"/>
              <a:t>Amenity – 2 Basketball Courts</a:t>
            </a:r>
          </a:p>
          <a:p>
            <a:pPr marL="0" indent="0">
              <a:buNone/>
            </a:pPr>
            <a:r>
              <a:rPr lang="en-US" sz="2400" dirty="0"/>
              <a:t>Lighted</a:t>
            </a:r>
          </a:p>
          <a:p>
            <a:pPr marL="0" indent="0">
              <a:spcAft>
                <a:spcPts val="0"/>
              </a:spcAft>
              <a:buNone/>
            </a:pPr>
            <a:endParaRPr lang="en-US" dirty="0"/>
          </a:p>
          <a:p>
            <a:pPr marL="0" indent="0">
              <a:spcAft>
                <a:spcPts val="0"/>
              </a:spcAft>
              <a:buNone/>
            </a:pPr>
            <a:endParaRPr lang="en-US" dirty="0"/>
          </a:p>
          <a:p>
            <a:pPr marL="0" indent="0">
              <a:spcAft>
                <a:spcPts val="0"/>
              </a:spcAft>
              <a:buNone/>
            </a:pPr>
            <a:r>
              <a:rPr lang="en-US" dirty="0">
                <a:solidFill>
                  <a:schemeClr val="tx1"/>
                </a:solidFill>
              </a:rPr>
              <a:t>Basketball courts were lost due to the development of the Avery Elementary School.  At that time, the School Building and Rehabilitation Committee had planned to replace the courts but it never came to fruition.  </a:t>
            </a:r>
            <a:endParaRPr lang="en-US" sz="2000" dirty="0">
              <a:solidFill>
                <a:schemeClr val="tx1"/>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endParaRPr lang="en-US" sz="2000" dirty="0"/>
          </a:p>
        </p:txBody>
      </p:sp>
      <p:grpSp>
        <p:nvGrpSpPr>
          <p:cNvPr id="14" name="Group 13">
            <a:extLst>
              <a:ext uri="{FF2B5EF4-FFF2-40B4-BE49-F238E27FC236}">
                <a16:creationId xmlns:a16="http://schemas.microsoft.com/office/drawing/2014/main" id="{1D0D9B5C-0C7A-4DB1-BD34-5F267130C7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B9667085-F7BD-4A03-92CF-22ED6F2B46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4411341-4997-4B9D-BB9B-4BF14574AC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868991E-A4D1-4796-86E1-C2DC1C97E9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C468045-48FC-43D1-9CAC-BB8A5598B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E9FBD81-3F27-4C7D-8DEA-3E15112C50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 name="Picture 4" descr="A picture containing game, sport, outdoor, road&#10;&#10;Description automatically generated">
            <a:extLst>
              <a:ext uri="{FF2B5EF4-FFF2-40B4-BE49-F238E27FC236}">
                <a16:creationId xmlns:a16="http://schemas.microsoft.com/office/drawing/2014/main" id="{456DA782-810E-4E96-AF33-1F358068A4DE}"/>
              </a:ext>
            </a:extLst>
          </p:cNvPr>
          <p:cNvPicPr>
            <a:picLocks noChangeAspect="1"/>
          </p:cNvPicPr>
          <p:nvPr/>
        </p:nvPicPr>
        <p:blipFill>
          <a:blip r:embed="rId2"/>
          <a:stretch>
            <a:fillRect/>
          </a:stretch>
        </p:blipFill>
        <p:spPr>
          <a:xfrm>
            <a:off x="-1" y="0"/>
            <a:ext cx="3498399" cy="4252864"/>
          </a:xfrm>
          <a:prstGeom prst="rect">
            <a:avLst/>
          </a:prstGeom>
        </p:spPr>
      </p:pic>
      <p:pic>
        <p:nvPicPr>
          <p:cNvPr id="8" name="Picture 7" descr="A picture containing sport, game, outdoor, man&#10;&#10;Description automatically generated">
            <a:extLst>
              <a:ext uri="{FF2B5EF4-FFF2-40B4-BE49-F238E27FC236}">
                <a16:creationId xmlns:a16="http://schemas.microsoft.com/office/drawing/2014/main" id="{F633B37C-70CC-4EEF-8887-AF2C224A44EE}"/>
              </a:ext>
            </a:extLst>
          </p:cNvPr>
          <p:cNvPicPr>
            <a:picLocks noChangeAspect="1"/>
          </p:cNvPicPr>
          <p:nvPr/>
        </p:nvPicPr>
        <p:blipFill>
          <a:blip r:embed="rId3"/>
          <a:stretch>
            <a:fillRect/>
          </a:stretch>
        </p:blipFill>
        <p:spPr>
          <a:xfrm>
            <a:off x="-4458" y="4215762"/>
            <a:ext cx="3498399" cy="2642237"/>
          </a:xfrm>
          <a:prstGeom prst="rect">
            <a:avLst/>
          </a:prstGeom>
        </p:spPr>
      </p:pic>
    </p:spTree>
    <p:extLst>
      <p:ext uri="{BB962C8B-B14F-4D97-AF65-F5344CB8AC3E}">
        <p14:creationId xmlns:p14="http://schemas.microsoft.com/office/powerpoint/2010/main" val="1424219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1515B3-D7DF-4C4F-A467-045381880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0DA80B-1321-4D42-A073-D941A1122610}"/>
              </a:ext>
            </a:extLst>
          </p:cNvPr>
          <p:cNvSpPr>
            <a:spLocks noGrp="1"/>
          </p:cNvSpPr>
          <p:nvPr>
            <p:ph type="title"/>
          </p:nvPr>
        </p:nvSpPr>
        <p:spPr>
          <a:xfrm>
            <a:off x="3978579" y="4487332"/>
            <a:ext cx="5627158" cy="1507067"/>
          </a:xfrm>
        </p:spPr>
        <p:txBody>
          <a:bodyPr>
            <a:normAutofit/>
          </a:bodyPr>
          <a:lstStyle/>
          <a:p>
            <a:pPr>
              <a:lnSpc>
                <a:spcPct val="90000"/>
              </a:lnSpc>
            </a:pPr>
            <a:r>
              <a:rPr lang="en-US" sz="3300" dirty="0"/>
              <a:t>Manor park</a:t>
            </a:r>
            <a:br>
              <a:rPr lang="en-US" sz="3300" dirty="0"/>
            </a:br>
            <a:r>
              <a:rPr lang="en-US" sz="1600" dirty="0">
                <a:solidFill>
                  <a:schemeClr val="bg1"/>
                </a:solidFill>
              </a:rPr>
              <a:t>a destination park for all </a:t>
            </a:r>
          </a:p>
        </p:txBody>
      </p:sp>
      <p:pic>
        <p:nvPicPr>
          <p:cNvPr id="5" name="Picture 4" descr="A bridge over a forest&#10;&#10;Description automatically generated">
            <a:extLst>
              <a:ext uri="{FF2B5EF4-FFF2-40B4-BE49-F238E27FC236}">
                <a16:creationId xmlns:a16="http://schemas.microsoft.com/office/drawing/2014/main" id="{E158703D-58A4-49DF-A013-BB55CE096AD1}"/>
              </a:ext>
            </a:extLst>
          </p:cNvPr>
          <p:cNvPicPr>
            <a:picLocks noChangeAspect="1"/>
          </p:cNvPicPr>
          <p:nvPr/>
        </p:nvPicPr>
        <p:blipFill rotWithShape="1">
          <a:blip r:embed="rId2"/>
          <a:srcRect l="12903" r="31693" b="1"/>
          <a:stretch/>
        </p:blipFill>
        <p:spPr>
          <a:xfrm>
            <a:off x="831" y="10"/>
            <a:ext cx="3502025" cy="4206230"/>
          </a:xfrm>
          <a:prstGeom prst="rect">
            <a:avLst/>
          </a:prstGeom>
          <a:effectLst>
            <a:innerShdw blurRad="57150" dist="38100" dir="14460000">
              <a:prstClr val="black">
                <a:alpha val="70000"/>
              </a:prstClr>
            </a:innerShdw>
          </a:effectLst>
        </p:spPr>
      </p:pic>
      <p:pic>
        <p:nvPicPr>
          <p:cNvPr id="7" name="Picture 6" descr="A path with trees on the side of a building&#10;&#10;Description automatically generated">
            <a:extLst>
              <a:ext uri="{FF2B5EF4-FFF2-40B4-BE49-F238E27FC236}">
                <a16:creationId xmlns:a16="http://schemas.microsoft.com/office/drawing/2014/main" id="{E857A0D5-E5CF-4BB7-AB4E-B31A695D957E}"/>
              </a:ext>
            </a:extLst>
          </p:cNvPr>
          <p:cNvPicPr>
            <a:picLocks noChangeAspect="1"/>
          </p:cNvPicPr>
          <p:nvPr/>
        </p:nvPicPr>
        <p:blipFill rotWithShape="1">
          <a:blip r:embed="rId3"/>
          <a:srcRect l="5819" r="-5" b="-5"/>
          <a:stretch/>
        </p:blipFill>
        <p:spPr>
          <a:xfrm>
            <a:off x="0" y="4206240"/>
            <a:ext cx="3505199" cy="2651760"/>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EFE0419A-8FBA-458F-93EB-831AEEE4B3A6}"/>
              </a:ext>
            </a:extLst>
          </p:cNvPr>
          <p:cNvSpPr>
            <a:spLocks noGrp="1"/>
          </p:cNvSpPr>
          <p:nvPr>
            <p:ph idx="1"/>
          </p:nvPr>
        </p:nvSpPr>
        <p:spPr>
          <a:xfrm>
            <a:off x="3978579" y="0"/>
            <a:ext cx="6460067" cy="6590633"/>
          </a:xfrm>
        </p:spPr>
        <p:txBody>
          <a:bodyPr>
            <a:normAutofit fontScale="92500" lnSpcReduction="20000"/>
          </a:bodyPr>
          <a:lstStyle/>
          <a:p>
            <a:pPr marL="0" indent="0">
              <a:buNone/>
            </a:pPr>
            <a:r>
              <a:rPr lang="en-US" sz="4000" dirty="0"/>
              <a:t>Amenity – Nature Trails</a:t>
            </a:r>
          </a:p>
          <a:p>
            <a:pPr marL="0" indent="0">
              <a:buNone/>
            </a:pPr>
            <a:r>
              <a:rPr lang="en-US" sz="2600" dirty="0"/>
              <a:t>1.5+ miles of nature trails</a:t>
            </a:r>
          </a:p>
          <a:p>
            <a:pPr marL="0" indent="0">
              <a:spcAft>
                <a:spcPts val="0"/>
              </a:spcAft>
              <a:buNone/>
            </a:pPr>
            <a:endParaRPr lang="en-US" sz="2000" dirty="0"/>
          </a:p>
          <a:p>
            <a:pPr marL="0" indent="0">
              <a:spcAft>
                <a:spcPts val="0"/>
              </a:spcAft>
              <a:buNone/>
            </a:pPr>
            <a:r>
              <a:rPr lang="en-US" sz="2000" dirty="0">
                <a:solidFill>
                  <a:schemeClr val="tx1"/>
                </a:solidFill>
              </a:rPr>
              <a:t>Improve opportunities to experience nature.  </a:t>
            </a:r>
          </a:p>
          <a:p>
            <a:pPr marL="0" indent="0">
              <a:spcAft>
                <a:spcPts val="0"/>
              </a:spcAft>
              <a:buNone/>
            </a:pPr>
            <a:r>
              <a:rPr lang="en-US" sz="2000" dirty="0">
                <a:solidFill>
                  <a:schemeClr val="tx1"/>
                </a:solidFill>
              </a:rPr>
              <a:t>(DPRMP pg. 116 Recommendations)</a:t>
            </a:r>
          </a:p>
          <a:p>
            <a:pPr marL="0" indent="0">
              <a:buNone/>
            </a:pPr>
            <a:endParaRPr lang="en-US" sz="2000" dirty="0">
              <a:solidFill>
                <a:schemeClr val="tx1"/>
              </a:solidFill>
            </a:endParaRPr>
          </a:p>
          <a:p>
            <a:pPr marL="0" indent="0">
              <a:buNone/>
            </a:pPr>
            <a:r>
              <a:rPr lang="en-US" sz="2000" dirty="0">
                <a:solidFill>
                  <a:schemeClr val="tx1"/>
                </a:solidFill>
              </a:rPr>
              <a:t>. . . walking trails were one of the most popular forms of recreation and requested amenities on the public survey.  (DPRMP pg.133)</a:t>
            </a:r>
          </a:p>
          <a:p>
            <a:pPr marL="0" indent="0">
              <a:buNone/>
            </a:pPr>
            <a:endParaRPr lang="en-US" sz="2000" dirty="0">
              <a:solidFill>
                <a:schemeClr val="tx1"/>
              </a:solidFill>
            </a:endParaRPr>
          </a:p>
          <a:p>
            <a:pPr marL="0" indent="0">
              <a:spcAft>
                <a:spcPts val="0"/>
              </a:spcAft>
              <a:buNone/>
            </a:pPr>
            <a:r>
              <a:rPr lang="en-US" dirty="0">
                <a:solidFill>
                  <a:schemeClr val="tx1"/>
                </a:solidFill>
              </a:rPr>
              <a:t>. . . residents would like to see more use of parks and open space for environmental education, programming and wildlife exploration opportunities.  </a:t>
            </a:r>
          </a:p>
          <a:p>
            <a:pPr marL="0" indent="0">
              <a:spcAft>
                <a:spcPts val="0"/>
              </a:spcAft>
              <a:buNone/>
            </a:pPr>
            <a:r>
              <a:rPr lang="en-US" dirty="0">
                <a:solidFill>
                  <a:schemeClr val="tx1"/>
                </a:solidFill>
              </a:rPr>
              <a:t>(DPRMP  pg. 95)</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endParaRPr lang="en-US" sz="2000" dirty="0"/>
          </a:p>
        </p:txBody>
      </p:sp>
      <p:grpSp>
        <p:nvGrpSpPr>
          <p:cNvPr id="14" name="Group 13">
            <a:extLst>
              <a:ext uri="{FF2B5EF4-FFF2-40B4-BE49-F238E27FC236}">
                <a16:creationId xmlns:a16="http://schemas.microsoft.com/office/drawing/2014/main" id="{1D0D9B5C-0C7A-4DB1-BD34-5F267130C7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B9667085-F7BD-4A03-92CF-22ED6F2B46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4411341-4997-4B9D-BB9B-4BF14574AC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868991E-A4D1-4796-86E1-C2DC1C97E9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C468045-48FC-43D1-9CAC-BB8A5598B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E9FBD81-3F27-4C7D-8DEA-3E15112C50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711132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840</TotalTime>
  <Words>820</Words>
  <Application>Microsoft Office PowerPoint</Application>
  <PresentationFormat>Widescreen</PresentationFormat>
  <Paragraphs>161</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Century Gothic</vt:lpstr>
      <vt:lpstr>Wingdings 3</vt:lpstr>
      <vt:lpstr>Slice</vt:lpstr>
      <vt:lpstr>MANOR PARK</vt:lpstr>
      <vt:lpstr>Manor park a destination park for all </vt:lpstr>
      <vt:lpstr>Manor park a destination park for all </vt:lpstr>
      <vt:lpstr>Manor park a destination park for all </vt:lpstr>
      <vt:lpstr>Manor park a destination park for all </vt:lpstr>
      <vt:lpstr>Manor park a destination park for all </vt:lpstr>
      <vt:lpstr>Manor park a destination park for all </vt:lpstr>
      <vt:lpstr>Manor park a destination park for all </vt:lpstr>
      <vt:lpstr>Manor park a destination park for all </vt:lpstr>
      <vt:lpstr>Manor park a destination park for all </vt:lpstr>
      <vt:lpstr>Manor park a destination park for all </vt:lpstr>
      <vt:lpstr>Manor park a destination park for all </vt:lpstr>
      <vt:lpstr>Manor park a destination park for all </vt:lpstr>
      <vt:lpstr>Manor park a destination park for all </vt:lpstr>
      <vt:lpstr>Manor park a destination park for all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MANOR PARK</dc:title>
  <dc:creator>Jonathan Briggs</dc:creator>
  <cp:lastModifiedBy>Robert Stanley</cp:lastModifiedBy>
  <cp:revision>43</cp:revision>
  <dcterms:created xsi:type="dcterms:W3CDTF">2019-10-19T12:31:33Z</dcterms:created>
  <dcterms:modified xsi:type="dcterms:W3CDTF">2019-11-19T14:41:39Z</dcterms:modified>
</cp:coreProperties>
</file>