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72" r:id="rId5"/>
    <p:sldId id="258" r:id="rId6"/>
    <p:sldId id="269" r:id="rId7"/>
    <p:sldId id="260" r:id="rId8"/>
    <p:sldId id="259" r:id="rId9"/>
    <p:sldId id="277" r:id="rId10"/>
    <p:sldId id="278" r:id="rId11"/>
    <p:sldId id="267" r:id="rId12"/>
    <p:sldId id="262" r:id="rId13"/>
    <p:sldId id="274" r:id="rId14"/>
    <p:sldId id="279" r:id="rId15"/>
    <p:sldId id="280" r:id="rId16"/>
    <p:sldId id="273" r:id="rId17"/>
    <p:sldId id="263" r:id="rId18"/>
    <p:sldId id="281" r:id="rId1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5E01-B837-44D9-BCE1-6AFBA1B4AA2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9ECC-B0E7-4B7F-B579-4A39E8F05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Lucida Bright" pitchFamily="18" charset="0"/>
              </a:rPr>
              <a:t/>
            </a:r>
            <a:br>
              <a:rPr lang="en-US" sz="3600" b="1" dirty="0" smtClean="0">
                <a:latin typeface="Lucida Bright" pitchFamily="18" charset="0"/>
              </a:rPr>
            </a:br>
            <a:r>
              <a:rPr lang="en-US" sz="3600" b="1" dirty="0" smtClean="0">
                <a:latin typeface="Lucida Bright" pitchFamily="18" charset="0"/>
              </a:rPr>
              <a:t>SCHOOL Facilities </a:t>
            </a:r>
            <a:r>
              <a:rPr lang="en-US" sz="3600" b="1" dirty="0" smtClean="0">
                <a:latin typeface="Lucida Bright" pitchFamily="18" charset="0"/>
              </a:rPr>
              <a:t>Department</a:t>
            </a:r>
            <a:br>
              <a:rPr lang="en-US" sz="3600" b="1" dirty="0" smtClean="0">
                <a:latin typeface="Lucida Bright" pitchFamily="18" charset="0"/>
              </a:rPr>
            </a:br>
            <a:r>
              <a:rPr lang="en-US" sz="3600" b="1" dirty="0" smtClean="0">
                <a:latin typeface="Lucida Bright" pitchFamily="18" charset="0"/>
              </a:rPr>
              <a:t> FY18 Capital Budget Request</a:t>
            </a:r>
            <a:br>
              <a:rPr lang="en-US" sz="3600" b="1" dirty="0" smtClean="0">
                <a:latin typeface="Lucida Bright" pitchFamily="18" charset="0"/>
              </a:rPr>
            </a:br>
            <a:r>
              <a:rPr lang="en-US" sz="3600" b="1" dirty="0" smtClean="0">
                <a:latin typeface="Lucida Bright" pitchFamily="18" charset="0"/>
              </a:rPr>
              <a:t>Capital Expenditures Committee</a:t>
            </a:r>
            <a:br>
              <a:rPr lang="en-US" sz="3600" b="1" dirty="0" smtClean="0">
                <a:latin typeface="Lucida Bright" pitchFamily="18" charset="0"/>
              </a:rPr>
            </a:br>
            <a:endParaRPr lang="en-US" sz="3600" b="1" dirty="0">
              <a:solidFill>
                <a:srgbClr val="FF0000"/>
              </a:solidFill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4572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>
                <a:latin typeface="Lucida Bright" pitchFamily="18" charset="0"/>
              </a:rPr>
              <a:t>Presented by: Denise </a:t>
            </a:r>
            <a:r>
              <a:rPr lang="en-US" sz="1800" dirty="0" err="1" smtClean="0">
                <a:latin typeface="Lucida Bright" pitchFamily="18" charset="0"/>
              </a:rPr>
              <a:t>Moroney</a:t>
            </a:r>
            <a:r>
              <a:rPr lang="en-US" sz="1800" dirty="0" smtClean="0">
                <a:latin typeface="Lucida Bright" pitchFamily="18" charset="0"/>
              </a:rPr>
              <a:t>, Director of Facilities, 1/23/2017</a:t>
            </a:r>
            <a:endParaRPr lang="en-US" sz="1800" dirty="0">
              <a:latin typeface="Lucida Bright" pitchFamily="18" charset="0"/>
            </a:endParaRPr>
          </a:p>
        </p:txBody>
      </p:sp>
      <p:pic>
        <p:nvPicPr>
          <p:cNvPr id="5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"/>
            <a:ext cx="1676400" cy="167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Lucida Bright" pitchFamily="18" charset="0"/>
              </a:rPr>
              <a:t>7.Exterior Doors</a:t>
            </a:r>
            <a:endParaRPr lang="en-US" sz="3200" dirty="0">
              <a:latin typeface="Lucida Bright" pitchFamily="18" charset="0"/>
            </a:endParaRPr>
          </a:p>
        </p:txBody>
      </p:sp>
      <p:pic>
        <p:nvPicPr>
          <p:cNvPr id="6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10241" name="Picture 1" descr="E:\DEDHAM PHOTOS\Dedham New iPhone 6\2016-11-29 Dedham 11.29.16 A\Dedham 11.29.16 A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2914650" cy="3886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58674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Bright" pitchFamily="18" charset="0"/>
              </a:rPr>
              <a:t>Riverdale – replace gym doors #4 &amp; #5</a:t>
            </a:r>
            <a:endParaRPr lang="en-US" sz="1600" dirty="0">
              <a:latin typeface="Lucida Br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58674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Bright" pitchFamily="18" charset="0"/>
              </a:rPr>
              <a:t>Oakdale – replace fire escape doors</a:t>
            </a:r>
            <a:endParaRPr lang="en-US" sz="1600" dirty="0">
              <a:latin typeface="Lucida Bright" pitchFamily="18" charset="0"/>
            </a:endParaRPr>
          </a:p>
        </p:txBody>
      </p:sp>
      <p:pic>
        <p:nvPicPr>
          <p:cNvPr id="2050" name="Picture 2" descr="E:\DEDHAM PHOTOS\Oakdale\Oakdale December 2015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2914650" cy="3886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Lucida Bright" pitchFamily="18" charset="0"/>
              </a:rPr>
              <a:t>    8.Floor Tile Asbestos Abatement</a:t>
            </a:r>
            <a:endParaRPr lang="en-US" sz="3200" dirty="0">
              <a:latin typeface="Lucida Bright" pitchFamily="18" charset="0"/>
            </a:endParaRPr>
          </a:p>
        </p:txBody>
      </p:sp>
      <p:pic>
        <p:nvPicPr>
          <p:cNvPr id="6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44577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Lucida Bright" pitchFamily="18" charset="0"/>
              </a:rPr>
              <a:t>9.Shade Replacement</a:t>
            </a:r>
            <a:endParaRPr lang="en-US" sz="3200" dirty="0">
              <a:latin typeface="Lucida Br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Lucida Bright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smtClean="0">
                <a:latin typeface="Lucida Bright" pitchFamily="18" charset="0"/>
              </a:rPr>
              <a:t>Improved learning with no daylight to properly use projectors on whiteboards</a:t>
            </a:r>
          </a:p>
          <a:p>
            <a:endParaRPr lang="en-US" sz="1600" dirty="0" smtClean="0">
              <a:latin typeface="Lucida Bright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smtClean="0">
                <a:latin typeface="Lucida Bright" pitchFamily="18" charset="0"/>
              </a:rPr>
              <a:t>Continue shade replacement program at Oakdale </a:t>
            </a:r>
            <a:endParaRPr lang="en-US" sz="1600" dirty="0">
              <a:latin typeface="Lucida Bright" pitchFamily="18" charset="0"/>
            </a:endParaRPr>
          </a:p>
        </p:txBody>
      </p:sp>
      <p:pic>
        <p:nvPicPr>
          <p:cNvPr id="5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2051" name="Picture 3" descr="E:\DEDHAM PHOTOS\Dedham New iPhone 6\2016-09-08 dedham 9.8.16\dedham 9.8.16 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3962400" cy="2971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1026" name="Picture 2" descr="E:\DEDHAM PHOTOS\Dedham New iPhone 6\2016-10-18 Dedham 10.18.16\Dedham 10.18.16 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76600"/>
            <a:ext cx="3971989" cy="297899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64008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Bright" pitchFamily="18" charset="0"/>
              </a:rPr>
              <a:t>Oakdale Classroom with Blinds</a:t>
            </a:r>
            <a:endParaRPr lang="en-US" sz="1200" dirty="0">
              <a:latin typeface="Lucida Br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64008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Bright" pitchFamily="18" charset="0"/>
              </a:rPr>
              <a:t>DHS Classroom with New Room Darkening Shades</a:t>
            </a:r>
            <a:endParaRPr lang="en-US" sz="1200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l" fontAlgn="b"/>
            <a:r>
              <a:rPr lang="en-US" sz="3200" dirty="0" smtClean="0">
                <a:latin typeface="Lucida Bright" pitchFamily="18" charset="0"/>
              </a:rPr>
              <a:t>      10.Library Schematic Design</a:t>
            </a:r>
          </a:p>
        </p:txBody>
      </p:sp>
      <p:pic>
        <p:nvPicPr>
          <p:cNvPr id="5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7169" name="Picture 1" descr="C:\Users\dmoroney\Downloads\File_0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5181600" cy="3886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7170" name="Picture 2" descr="C:\Users\dmoroney\Downloads\File_00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362200"/>
            <a:ext cx="2914650" cy="3886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200" y="1600200"/>
            <a:ext cx="815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>
                <a:latin typeface="Lucida Bright" pitchFamily="18" charset="0"/>
              </a:rPr>
              <a:t>Schematic Design funds for library renovated to meet current technology     </a:t>
            </a:r>
          </a:p>
          <a:p>
            <a:r>
              <a:rPr lang="en-US" sz="1600" dirty="0" smtClean="0">
                <a:latin typeface="Lucida Bright" pitchFamily="18" charset="0"/>
              </a:rPr>
              <a:t>  needs and create space for collaborative project work</a:t>
            </a:r>
            <a:endParaRPr lang="en-US" sz="1600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 fontAlgn="b"/>
            <a:r>
              <a:rPr lang="en-US" sz="3200" dirty="0" smtClean="0">
                <a:latin typeface="Lucida Bright" pitchFamily="18" charset="0"/>
              </a:rPr>
              <a:t>  11.Wood Shop Schematic Design</a:t>
            </a:r>
          </a:p>
        </p:txBody>
      </p:sp>
      <p:pic>
        <p:nvPicPr>
          <p:cNvPr id="5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6145" name="Picture 1" descr="E:\DEDHAM PHOTOS\2016-01-29 DHS Wood Shop 1.29.16\DHS Wood Shop 1.29.16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4191000" cy="31432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3" name="Picture 2" descr="E:\DEDHAM PHOTOS\2016-01-29 DHS Wood Shop 1.29.16\DHS Wood Shop 1.29.16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4191000" cy="31432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1905000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>
                <a:latin typeface="Lucida Bright" pitchFamily="18" charset="0"/>
              </a:rPr>
              <a:t>Schematic Design funds for wood shop renovation to improve dust collection and air filtration system to improve safety and build out a “design center” with a climate controlled classroom space</a:t>
            </a:r>
            <a:endParaRPr lang="en-US" sz="1600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fontAlgn="b"/>
            <a:r>
              <a:rPr lang="en-US" sz="3200" dirty="0" smtClean="0">
                <a:latin typeface="Lucida Bright" pitchFamily="18" charset="0"/>
              </a:rPr>
              <a:t>12.Bathroom Renovations</a:t>
            </a:r>
          </a:p>
        </p:txBody>
      </p:sp>
      <p:pic>
        <p:nvPicPr>
          <p:cNvPr id="5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8194" name="Picture 2" descr="E:\DEDHAM PHOTOS\Riverdale\Riverdale Bathrooms2 6.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3486150" cy="4648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24384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Bright" pitchFamily="18" charset="0"/>
              </a:rPr>
              <a:t>Riverdale Urinals – need to be removed, floor repaired and new urinals/plumbing installed</a:t>
            </a:r>
          </a:p>
          <a:p>
            <a:endParaRPr lang="en-US" sz="1600" dirty="0" smtClean="0">
              <a:latin typeface="Lucida Bright" pitchFamily="18" charset="0"/>
            </a:endParaRPr>
          </a:p>
          <a:p>
            <a:endParaRPr lang="en-US" sz="1600" dirty="0" smtClean="0">
              <a:latin typeface="Lucida Bright" pitchFamily="18" charset="0"/>
            </a:endParaRPr>
          </a:p>
          <a:p>
            <a:r>
              <a:rPr lang="en-US" sz="1600" dirty="0" smtClean="0">
                <a:latin typeface="Lucida Bright" pitchFamily="18" charset="0"/>
              </a:rPr>
              <a:t>Children urinate on floor due to built in design of older urinals - unsanitary and maintenance issue</a:t>
            </a:r>
            <a:endParaRPr lang="en-US" sz="1600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smtClean="0">
                <a:latin typeface="Lucida Bright" pitchFamily="18" charset="0"/>
              </a:rPr>
              <a:t>       13.Energy Efficient Lighting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30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5123" name="Picture 3" descr="E:\DEDHAM PHOTOS\Dedham New iPhone 6\2016-12-06 Dedham 12.6.16B\Dedham 12.6.16B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895600" cy="21717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5124" name="Picture 4" descr="H:\Capital\FY18 Capital\Exterior LED Lights AECOM Snip 12.6.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8773572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0" y="20574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Bright" pitchFamily="18" charset="0"/>
              </a:rPr>
              <a:t>Replace 400 watt exterior flood lights with 200 watt LED lamps – energy savings PLUS maintenance efficiency due to long life and safety improvements</a:t>
            </a:r>
            <a:endParaRPr lang="en-US" sz="1600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 fontAlgn="b"/>
            <a:r>
              <a:rPr lang="en-US" sz="3200" dirty="0" smtClean="0">
                <a:latin typeface="Lucida Bright" pitchFamily="18" charset="0"/>
              </a:rPr>
              <a:t>   14.Multi </a:t>
            </a:r>
            <a:r>
              <a:rPr lang="en-US" sz="3200" dirty="0" err="1" smtClean="0">
                <a:latin typeface="Lucida Bright" pitchFamily="18" charset="0"/>
              </a:rPr>
              <a:t>Fx</a:t>
            </a:r>
            <a:r>
              <a:rPr lang="en-US" sz="3200" dirty="0" smtClean="0">
                <a:latin typeface="Lucida Bright" pitchFamily="18" charset="0"/>
              </a:rPr>
              <a:t> School Activity Bus</a:t>
            </a:r>
          </a:p>
        </p:txBody>
      </p:sp>
      <p:pic>
        <p:nvPicPr>
          <p:cNvPr id="8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3073" name="Picture 1" descr="H:\Capital\FY18 Capital\Bus\Prodigy XP Starcraft Bu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276600"/>
            <a:ext cx="6175249" cy="322948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9600" y="1600200"/>
            <a:ext cx="8001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 smtClean="0">
                <a:latin typeface="Lucida Bright" pitchFamily="18" charset="0"/>
              </a:rPr>
              <a:t>14 seat capacity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latin typeface="Lucida Bright" pitchFamily="18" charset="0"/>
              </a:rPr>
              <a:t>Smaller athletic teams i.e. tennis, freshmen teams, golf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latin typeface="Lucida Bright" pitchFamily="18" charset="0"/>
              </a:rPr>
              <a:t>Life skills travel to job sites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latin typeface="Lucida Bright" pitchFamily="18" charset="0"/>
              </a:rPr>
              <a:t>Debate team, Math team, Robotics team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latin typeface="Lucida Bright" pitchFamily="18" charset="0"/>
              </a:rPr>
              <a:t>Parks and </a:t>
            </a:r>
            <a:r>
              <a:rPr lang="en-US" sz="1600" dirty="0" err="1" smtClean="0">
                <a:latin typeface="Lucida Bright" pitchFamily="18" charset="0"/>
              </a:rPr>
              <a:t>Rec</a:t>
            </a:r>
            <a:r>
              <a:rPr lang="en-US" sz="1600" dirty="0" smtClean="0">
                <a:latin typeface="Lucida Bright" pitchFamily="18" charset="0"/>
              </a:rPr>
              <a:t> summer program during July and August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Lucida Bright" pitchFamily="18" charset="0"/>
              </a:rPr>
              <a:t>Facilities Staff -Contact Info</a:t>
            </a:r>
            <a:endParaRPr lang="en-US" sz="3200" dirty="0">
              <a:latin typeface="Lucida Brigh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00200"/>
            <a:ext cx="8229600" cy="4430494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Bright" pitchFamily="18" charset="0"/>
              </a:rPr>
              <a:t>QUESTIONS?  </a:t>
            </a:r>
          </a:p>
          <a:p>
            <a:endParaRPr lang="en-US" sz="1600" dirty="0" smtClean="0">
              <a:latin typeface="Lucida Bright" pitchFamily="18" charset="0"/>
            </a:endParaRPr>
          </a:p>
          <a:p>
            <a:r>
              <a:rPr lang="en-US" sz="1600" dirty="0" smtClean="0">
                <a:latin typeface="Lucida Bright" pitchFamily="18" charset="0"/>
              </a:rPr>
              <a:t>Please feel free to contact the Facilities &amp; Maintenance Department staff:</a:t>
            </a:r>
          </a:p>
          <a:p>
            <a:endParaRPr lang="en-US" sz="1600" dirty="0" smtClean="0">
              <a:latin typeface="Lucida Bright" pitchFamily="18" charset="0"/>
            </a:endParaRPr>
          </a:p>
          <a:p>
            <a:r>
              <a:rPr lang="en-US" sz="1600" b="1" dirty="0" smtClean="0">
                <a:latin typeface="Lucida Bright" pitchFamily="18" charset="0"/>
              </a:rPr>
              <a:t>Denise </a:t>
            </a:r>
            <a:r>
              <a:rPr lang="en-US" sz="1600" b="1" dirty="0" err="1" smtClean="0">
                <a:latin typeface="Lucida Bright" pitchFamily="18" charset="0"/>
              </a:rPr>
              <a:t>Moroney</a:t>
            </a:r>
            <a:r>
              <a:rPr lang="en-US" sz="1600" dirty="0" smtClean="0">
                <a:latin typeface="Lucida Bright" pitchFamily="18" charset="0"/>
              </a:rPr>
              <a:t>, Director of Facilities</a:t>
            </a:r>
          </a:p>
          <a:p>
            <a:r>
              <a:rPr lang="en-US" sz="1600" dirty="0" smtClean="0">
                <a:latin typeface="Lucida Bright" pitchFamily="18" charset="0"/>
              </a:rPr>
              <a:t>781-310-1141 office</a:t>
            </a:r>
          </a:p>
          <a:p>
            <a:r>
              <a:rPr lang="en-US" sz="1600" dirty="0" smtClean="0">
                <a:latin typeface="Lucida Bright" pitchFamily="18" charset="0"/>
              </a:rPr>
              <a:t>781-752-7812 cell</a:t>
            </a:r>
          </a:p>
          <a:p>
            <a:r>
              <a:rPr lang="en-US" sz="1600" dirty="0" smtClean="0">
                <a:latin typeface="Lucida Bright" pitchFamily="18" charset="0"/>
              </a:rPr>
              <a:t>Email: dmoroney@dedham.k12.ma.us</a:t>
            </a:r>
          </a:p>
          <a:p>
            <a:endParaRPr lang="en-US" sz="1600" b="1" dirty="0" smtClean="0">
              <a:latin typeface="Lucida Bright" pitchFamily="18" charset="0"/>
            </a:endParaRPr>
          </a:p>
          <a:p>
            <a:r>
              <a:rPr lang="en-US" sz="1600" b="1" dirty="0" smtClean="0">
                <a:latin typeface="Lucida Bright" pitchFamily="18" charset="0"/>
              </a:rPr>
              <a:t>Roger </a:t>
            </a:r>
            <a:r>
              <a:rPr lang="en-US" sz="1600" b="1" dirty="0" err="1" smtClean="0">
                <a:latin typeface="Lucida Bright" pitchFamily="18" charset="0"/>
              </a:rPr>
              <a:t>Lazdowsky</a:t>
            </a:r>
            <a:r>
              <a:rPr lang="en-US" sz="1600" dirty="0" smtClean="0">
                <a:latin typeface="Lucida Bright" pitchFamily="18" charset="0"/>
              </a:rPr>
              <a:t>, Facilities Operations Supervisor</a:t>
            </a:r>
          </a:p>
          <a:p>
            <a:r>
              <a:rPr lang="en-US" sz="1600" dirty="0" smtClean="0">
                <a:latin typeface="Lucida Bright" pitchFamily="18" charset="0"/>
              </a:rPr>
              <a:t>781-310-1168 office</a:t>
            </a:r>
          </a:p>
          <a:p>
            <a:r>
              <a:rPr lang="en-US" sz="1600" dirty="0" smtClean="0">
                <a:latin typeface="Lucida Bright" pitchFamily="18" charset="0"/>
              </a:rPr>
              <a:t>781-801-6825 cell</a:t>
            </a:r>
          </a:p>
          <a:p>
            <a:r>
              <a:rPr lang="en-US" sz="1600" dirty="0" smtClean="0">
                <a:latin typeface="Lucida Bright" pitchFamily="18" charset="0"/>
              </a:rPr>
              <a:t>Email: rlazdowsky@dedham.k12.ma.us</a:t>
            </a:r>
          </a:p>
          <a:p>
            <a:endParaRPr lang="en-US" sz="1600" dirty="0" smtClean="0">
              <a:latin typeface="Lucida Bright" pitchFamily="18" charset="0"/>
            </a:endParaRPr>
          </a:p>
          <a:p>
            <a:r>
              <a:rPr lang="en-US" sz="1600" b="1" dirty="0" smtClean="0">
                <a:latin typeface="Lucida Bright" pitchFamily="18" charset="0"/>
              </a:rPr>
              <a:t>Barbara Smith</a:t>
            </a:r>
            <a:r>
              <a:rPr lang="en-US" sz="1600" dirty="0" smtClean="0">
                <a:latin typeface="Lucida Bright" pitchFamily="18" charset="0"/>
              </a:rPr>
              <a:t>, Facilities Clerk</a:t>
            </a:r>
          </a:p>
          <a:p>
            <a:r>
              <a:rPr lang="en-US" sz="1600" dirty="0" smtClean="0">
                <a:latin typeface="Lucida Bright" pitchFamily="18" charset="0"/>
              </a:rPr>
              <a:t>781-310-1220 office</a:t>
            </a:r>
            <a:br>
              <a:rPr lang="en-US" sz="1600" dirty="0" smtClean="0">
                <a:latin typeface="Lucida Bright" pitchFamily="18" charset="0"/>
              </a:rPr>
            </a:br>
            <a:r>
              <a:rPr lang="en-US" sz="1600" dirty="0" smtClean="0">
                <a:latin typeface="Lucida Bright" pitchFamily="18" charset="0"/>
              </a:rPr>
              <a:t>Email: basmith@dedham.k12.ma.us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</a:t>
            </a:r>
            <a:r>
              <a:rPr lang="en-US" sz="3600" dirty="0" smtClean="0">
                <a:latin typeface="Lucida Bright" pitchFamily="18" charset="0"/>
              </a:rPr>
              <a:t>FY18 Capital Budget Development</a:t>
            </a:r>
            <a:endParaRPr lang="en-US" sz="3600" dirty="0">
              <a:latin typeface="Lucida Bright" pitchFamily="18" charset="0"/>
            </a:endParaRPr>
          </a:p>
        </p:txBody>
      </p:sp>
      <p:pic>
        <p:nvPicPr>
          <p:cNvPr id="1030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14400" y="1600200"/>
            <a:ext cx="70866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600" b="1" u="sng" dirty="0" smtClean="0">
                <a:latin typeface="Lucida Bright" pitchFamily="18" charset="0"/>
              </a:rPr>
              <a:t>STEPS TO DEVELOPING FY18 SCHOOL CAPITAL BUDGET: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1. October 2016– met with each school Principal and Special Education Director to discuss building needs</a:t>
            </a:r>
          </a:p>
          <a:p>
            <a:pPr fontAlgn="b"/>
            <a:endParaRPr lang="en-US" sz="1600" dirty="0" smtClean="0">
              <a:latin typeface="Lucida Bright" pitchFamily="18" charset="0"/>
            </a:endParaRPr>
          </a:p>
          <a:p>
            <a:pPr fontAlgn="b"/>
            <a:r>
              <a:rPr lang="en-US" sz="1600" dirty="0" smtClean="0">
                <a:latin typeface="Lucida Bright" pitchFamily="18" charset="0"/>
              </a:rPr>
              <a:t>2. Reviewed list of 63 project requests with Mike Welch and Sam </a:t>
            </a:r>
            <a:r>
              <a:rPr lang="en-US" sz="1600" dirty="0" err="1" smtClean="0">
                <a:latin typeface="Lucida Bright" pitchFamily="18" charset="0"/>
              </a:rPr>
              <a:t>Rippin</a:t>
            </a:r>
            <a:r>
              <a:rPr lang="en-US" sz="1600" dirty="0" smtClean="0">
                <a:latin typeface="Lucida Bright" pitchFamily="18" charset="0"/>
              </a:rPr>
              <a:t> to determine highest needs</a:t>
            </a:r>
          </a:p>
          <a:p>
            <a:pPr fontAlgn="b"/>
            <a:endParaRPr lang="en-US" sz="1600" dirty="0" smtClean="0">
              <a:latin typeface="Lucida Bright" pitchFamily="18" charset="0"/>
            </a:endParaRPr>
          </a:p>
          <a:p>
            <a:pPr fontAlgn="b"/>
            <a:r>
              <a:rPr lang="en-US" sz="1600" dirty="0" smtClean="0">
                <a:latin typeface="Lucida Bright" pitchFamily="18" charset="0"/>
              </a:rPr>
              <a:t>3. Met with vendors to obtain quotes for newly added projects</a:t>
            </a:r>
          </a:p>
          <a:p>
            <a:pPr fontAlgn="b"/>
            <a:endParaRPr lang="en-US" sz="1600" dirty="0" smtClean="0">
              <a:latin typeface="Lucida Bright" pitchFamily="18" charset="0"/>
            </a:endParaRPr>
          </a:p>
          <a:p>
            <a:pPr fontAlgn="b"/>
            <a:r>
              <a:rPr lang="en-US" sz="1600" dirty="0" smtClean="0">
                <a:latin typeface="Lucida Bright" pitchFamily="18" charset="0"/>
              </a:rPr>
              <a:t>4. Attended School Committee (SC) Budget Subcommittee meeting on 11/15/16 to introduce list of 17 projects reduced to 15 projects</a:t>
            </a:r>
          </a:p>
          <a:p>
            <a:pPr fontAlgn="b"/>
            <a:endParaRPr lang="en-US" sz="1600" dirty="0" smtClean="0">
              <a:latin typeface="Lucida Bright" pitchFamily="18" charset="0"/>
            </a:endParaRPr>
          </a:p>
          <a:p>
            <a:pPr fontAlgn="b"/>
            <a:r>
              <a:rPr lang="en-US" sz="1600" dirty="0" smtClean="0">
                <a:latin typeface="Lucida Bright" pitchFamily="18" charset="0"/>
              </a:rPr>
              <a:t>5. Reviewed project listing with Mike Welch and Sam </a:t>
            </a:r>
            <a:r>
              <a:rPr lang="en-US" sz="1600" dirty="0" err="1" smtClean="0">
                <a:latin typeface="Lucida Bright" pitchFamily="18" charset="0"/>
              </a:rPr>
              <a:t>Rippin</a:t>
            </a:r>
            <a:r>
              <a:rPr lang="en-US" sz="1600" dirty="0" smtClean="0">
                <a:latin typeface="Lucida Bright" pitchFamily="18" charset="0"/>
              </a:rPr>
              <a:t> and adjusted requested amounts as needed</a:t>
            </a:r>
          </a:p>
          <a:p>
            <a:pPr fontAlgn="b"/>
            <a:endParaRPr lang="en-US" sz="1600" dirty="0" smtClean="0">
              <a:latin typeface="Lucida Bright" pitchFamily="18" charset="0"/>
            </a:endParaRPr>
          </a:p>
          <a:p>
            <a:pPr fontAlgn="b"/>
            <a:r>
              <a:rPr lang="en-US" sz="1600" dirty="0" smtClean="0">
                <a:latin typeface="Lucida Bright" pitchFamily="18" charset="0"/>
              </a:rPr>
              <a:t>6. Reviewed prioritized list of 15 projects with SC Budget Subcommittee on 11/30/16 – Approved </a:t>
            </a:r>
          </a:p>
          <a:p>
            <a:pPr fontAlgn="b"/>
            <a:endParaRPr lang="en-US" sz="1600" dirty="0" smtClean="0">
              <a:latin typeface="Lucida Bright" pitchFamily="18" charset="0"/>
            </a:endParaRPr>
          </a:p>
          <a:p>
            <a:pPr fontAlgn="b"/>
            <a:r>
              <a:rPr lang="en-US" sz="1600" dirty="0" smtClean="0">
                <a:latin typeface="Lucida Bright" pitchFamily="18" charset="0"/>
              </a:rPr>
              <a:t>7. Capital Expenditures Committee meeting on 1/23/2017</a:t>
            </a:r>
          </a:p>
          <a:p>
            <a:pPr fontAlgn="b"/>
            <a:endParaRPr lang="en-US" sz="1600" dirty="0" smtClean="0">
              <a:latin typeface="Lucida Bright" pitchFamily="18" charset="0"/>
            </a:endParaRPr>
          </a:p>
          <a:p>
            <a:pPr fontAlgn="b"/>
            <a:r>
              <a:rPr lang="en-US" sz="1600" dirty="0" smtClean="0">
                <a:latin typeface="Lucida Bright" pitchFamily="18" charset="0"/>
              </a:rPr>
              <a:t>8. FINCOM meetings to be scheduled</a:t>
            </a:r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/>
          <a:lstStyle/>
          <a:p>
            <a:pPr algn="l"/>
            <a:r>
              <a:rPr lang="en-US" dirty="0" smtClean="0"/>
              <a:t>    </a:t>
            </a:r>
            <a:r>
              <a:rPr lang="en-US" sz="3600" dirty="0" smtClean="0">
                <a:latin typeface="Lucida Bright" pitchFamily="18" charset="0"/>
              </a:rPr>
              <a:t>FY18 School Capital </a:t>
            </a:r>
            <a:r>
              <a:rPr lang="en-US" sz="3600" dirty="0" smtClean="0">
                <a:latin typeface="Lucida Bright" pitchFamily="18" charset="0"/>
              </a:rPr>
              <a:t>Request</a:t>
            </a:r>
            <a:endParaRPr lang="en-US" sz="3600" dirty="0">
              <a:latin typeface="Lucida Bright" pitchFamily="18" charset="0"/>
            </a:endParaRPr>
          </a:p>
        </p:txBody>
      </p:sp>
      <p:pic>
        <p:nvPicPr>
          <p:cNvPr id="1030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52600" y="1524000"/>
            <a:ext cx="5791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sz="1600" dirty="0" smtClean="0">
              <a:latin typeface="Lucida Bright" pitchFamily="18" charset="0"/>
            </a:endParaRPr>
          </a:p>
          <a:p>
            <a:pPr fontAlgn="b"/>
            <a:r>
              <a:rPr lang="en-US" sz="1600" dirty="0" smtClean="0">
                <a:latin typeface="Lucida Bright" pitchFamily="18" charset="0"/>
              </a:rPr>
              <a:t>1 – HVAC RTU Replacements $200,000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2 – Auditorium Asbestos Fire Curtain $70,000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3 – Asphalt Resurfacing $235,918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4 - Kitchen Dishwasher System $75,000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5 - School Field Fencing $30,000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6 - Playground ADA Improvements $100,000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7 - Exterior Doors $75,000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8 - Floor Tile Asbestos Abatement $75,000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9 - Shade Replacements $35,000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10 - Library Renovations – Schematic Design $30,000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11 - Wood Shop - Schematic Design $30,000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12 - Bathroom Renovations $50,000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13 - Reimbursable Energy Efficient Lighting $50,000</a:t>
            </a:r>
          </a:p>
          <a:p>
            <a:pPr fontAlgn="b"/>
            <a:r>
              <a:rPr lang="en-US" sz="1600" dirty="0" smtClean="0">
                <a:latin typeface="Lucida Bright" pitchFamily="18" charset="0"/>
              </a:rPr>
              <a:t>14 - Multi Function School Activity Bus $60,000</a:t>
            </a:r>
          </a:p>
          <a:p>
            <a:pPr fontAlgn="b"/>
            <a:endParaRPr lang="en-US" sz="1600" dirty="0" smtClean="0">
              <a:latin typeface="Lucida Bright" pitchFamily="18" charset="0"/>
            </a:endParaRPr>
          </a:p>
          <a:p>
            <a:pPr fontAlgn="b"/>
            <a:r>
              <a:rPr lang="en-US" sz="1600" dirty="0" smtClean="0">
                <a:latin typeface="Lucida Bright" pitchFamily="18" charset="0"/>
              </a:rPr>
              <a:t>              </a:t>
            </a:r>
            <a:r>
              <a:rPr lang="en-US" sz="1600" b="1" dirty="0" smtClean="0">
                <a:latin typeface="Lucida Bright" pitchFamily="18" charset="0"/>
              </a:rPr>
              <a:t>Subtotal Projects 1-14: $1,115,918</a:t>
            </a:r>
          </a:p>
          <a:p>
            <a:pPr fontAlgn="b"/>
            <a:endParaRPr lang="en-US" sz="1600" b="1" dirty="0" smtClean="0">
              <a:latin typeface="Lucida Bright" pitchFamily="18" charset="0"/>
            </a:endParaRPr>
          </a:p>
          <a:p>
            <a:pPr fontAlgn="b"/>
            <a:r>
              <a:rPr lang="en-US" sz="1600" i="1" dirty="0" smtClean="0">
                <a:latin typeface="Lucida Bright" pitchFamily="18" charset="0"/>
              </a:rPr>
              <a:t>Note: Removed $25,000 DHS Auditorium Stage Lighting &amp; $500,000 for </a:t>
            </a:r>
            <a:r>
              <a:rPr lang="en-US" sz="1600" i="1" dirty="0" err="1" smtClean="0">
                <a:latin typeface="Lucida Bright" pitchFamily="18" charset="0"/>
              </a:rPr>
              <a:t>Greenlodge</a:t>
            </a:r>
            <a:r>
              <a:rPr lang="en-US" sz="1600" i="1" dirty="0" smtClean="0">
                <a:latin typeface="Lucida Bright" pitchFamily="18" charset="0"/>
              </a:rPr>
              <a:t> Windows </a:t>
            </a:r>
          </a:p>
          <a:p>
            <a:pPr fontAlgn="b"/>
            <a:endParaRPr lang="en-US" sz="1600" dirty="0" smtClean="0">
              <a:latin typeface="Lucida Bright" pitchFamily="18" charset="0"/>
            </a:endParaRPr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 smtClean="0"/>
          </a:p>
          <a:p>
            <a:pPr fontAlgn="b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Lucida Bright" pitchFamily="18" charset="0"/>
              </a:rPr>
              <a:t>1.HVAC RTU Replacements</a:t>
            </a:r>
            <a:endParaRPr lang="en-US" sz="3200" dirty="0">
              <a:latin typeface="Lucida Bright" pitchFamily="18" charset="0"/>
            </a:endParaRPr>
          </a:p>
        </p:txBody>
      </p:sp>
      <p:pic>
        <p:nvPicPr>
          <p:cNvPr id="1030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Lucida Bright" pitchFamily="18" charset="0"/>
              </a:rPr>
              <a:t>Six (6) HVAC Rooftop units installed in 1999, or 17 years old – useful life is 15 years – replace one (1) per year over next 6 years</a:t>
            </a:r>
          </a:p>
          <a:p>
            <a:endParaRPr lang="en-US" sz="1600" dirty="0" smtClean="0">
              <a:latin typeface="Lucida Bright" pitchFamily="18" charset="0"/>
            </a:endParaRPr>
          </a:p>
          <a:p>
            <a:r>
              <a:rPr lang="en-US" sz="1600" dirty="0" smtClean="0">
                <a:latin typeface="Lucida Bright" pitchFamily="18" charset="0"/>
              </a:rPr>
              <a:t>RTUs provide heat, air conditioning and outside air/ventilation to the cafeteria, kitchen and interior classrooms</a:t>
            </a:r>
            <a:endParaRPr lang="en-US" sz="1600" dirty="0">
              <a:latin typeface="Lucida Bright" pitchFamily="18" charset="0"/>
            </a:endParaRPr>
          </a:p>
        </p:txBody>
      </p:sp>
      <p:pic>
        <p:nvPicPr>
          <p:cNvPr id="4098" name="Picture 2" descr="E:\DEDHAM PHOTOS\Dedham New iPhone 6\2016-12-06 Dedham 12.6.16A\Dedham 12.6.16A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828800"/>
            <a:ext cx="3759200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19400" y="2667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itchFamily="18" charset="0"/>
              </a:rPr>
              <a:t>1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4818" y="2667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itchFamily="18" charset="0"/>
              </a:rPr>
              <a:t>2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65837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itchFamily="18" charset="0"/>
              </a:rPr>
              <a:t>3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65837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itchFamily="18" charset="0"/>
              </a:rPr>
              <a:t>4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667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itchFamily="18" charset="0"/>
              </a:rPr>
              <a:t>5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667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itchFamily="18" charset="0"/>
              </a:rPr>
              <a:t>6</a:t>
            </a:r>
            <a:endParaRPr lang="en-US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Lucida Bright" pitchFamily="18" charset="0"/>
              </a:rPr>
              <a:t>2.Auditorium Asbestos Fire Curtain</a:t>
            </a:r>
            <a:endParaRPr lang="en-US" sz="3200" dirty="0">
              <a:latin typeface="Lucida Bright" pitchFamily="18" charset="0"/>
            </a:endParaRPr>
          </a:p>
        </p:txBody>
      </p:sp>
      <p:pic>
        <p:nvPicPr>
          <p:cNvPr id="8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1026" name="Picture 2" descr="E:\DEDHAM PHOTOS\Dedham New iPhone 6\2016-12-06 Dedham 12.6.16\Dedham 12.6.16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3276600" cy="4368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V="1">
            <a:off x="3810000" y="2971800"/>
            <a:ext cx="1009650" cy="46672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50800" dist="50800" dir="5400000" algn="ctr" rotWithShape="0">
              <a:schemeClr val="tx1"/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1219200" y="3048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itchFamily="18" charset="0"/>
              </a:rPr>
              <a:t>DHS Auditorium Stage </a:t>
            </a:r>
            <a:r>
              <a:rPr lang="en-US" u="sng" dirty="0" smtClean="0">
                <a:latin typeface="Lucida Bright" pitchFamily="18" charset="0"/>
              </a:rPr>
              <a:t>asbestos fire curtain</a:t>
            </a:r>
            <a:r>
              <a:rPr lang="en-US" dirty="0" smtClean="0">
                <a:latin typeface="Lucida Bright" pitchFamily="18" charset="0"/>
              </a:rPr>
              <a:t> </a:t>
            </a:r>
          </a:p>
          <a:p>
            <a:endParaRPr lang="en-US" dirty="0" smtClean="0">
              <a:latin typeface="Lucida Bright" pitchFamily="18" charset="0"/>
            </a:endParaRPr>
          </a:p>
          <a:p>
            <a:r>
              <a:rPr lang="en-US" dirty="0" smtClean="0">
                <a:latin typeface="Lucida Bright" pitchFamily="18" charset="0"/>
              </a:rPr>
              <a:t>- needs to be removed and replaced per building code due to building not having sprinklers</a:t>
            </a:r>
            <a:endParaRPr lang="en-US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Lucida Bright" pitchFamily="18" charset="0"/>
              </a:rPr>
              <a:t>3.Asphalt Resurfacing</a:t>
            </a:r>
            <a:endParaRPr lang="en-US" sz="3200" dirty="0">
              <a:latin typeface="Lucida Bright" pitchFamily="18" charset="0"/>
            </a:endParaRPr>
          </a:p>
        </p:txBody>
      </p:sp>
      <p:pic>
        <p:nvPicPr>
          <p:cNvPr id="5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2050" name="Picture 2" descr="H:\Capital\FY18 Capital\Oakdale Snipped Photo of Asphalt 12.6.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71059"/>
            <a:ext cx="3581400" cy="334732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2051" name="Picture 3" descr="H:\Capital\FY18 Capital\Riverdale Snipped Photo of Asphalt 12.6.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572" y="2286000"/>
            <a:ext cx="4396210" cy="330927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57912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Bright" pitchFamily="18" charset="0"/>
              </a:rPr>
              <a:t>Oakdale 4500 SY – </a:t>
            </a:r>
            <a:r>
              <a:rPr lang="en-US" sz="1200" dirty="0" err="1" smtClean="0">
                <a:latin typeface="Lucida Bright" pitchFamily="18" charset="0"/>
              </a:rPr>
              <a:t>LoRusso</a:t>
            </a:r>
            <a:r>
              <a:rPr lang="en-US" sz="1200" dirty="0" smtClean="0">
                <a:latin typeface="Lucida Bright" pitchFamily="18" charset="0"/>
              </a:rPr>
              <a:t> Bid $113,228</a:t>
            </a:r>
            <a:endParaRPr lang="en-US" sz="1200" dirty="0">
              <a:latin typeface="Lucida Brigh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7912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Bright" pitchFamily="18" charset="0"/>
              </a:rPr>
              <a:t>Riverdale 4700 SY– </a:t>
            </a:r>
            <a:r>
              <a:rPr lang="en-US" sz="1200" dirty="0" err="1" smtClean="0">
                <a:latin typeface="Lucida Bright" pitchFamily="18" charset="0"/>
              </a:rPr>
              <a:t>LoRusso</a:t>
            </a:r>
            <a:r>
              <a:rPr lang="en-US" sz="1200" dirty="0" smtClean="0">
                <a:latin typeface="Lucida Bright" pitchFamily="18" charset="0"/>
              </a:rPr>
              <a:t> Bid $122,690</a:t>
            </a:r>
            <a:endParaRPr lang="en-US" sz="1200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Lucida Bright" pitchFamily="18" charset="0"/>
              </a:rPr>
              <a:t>4.Kitchen Dishwasher System</a:t>
            </a:r>
            <a:endParaRPr lang="en-US" sz="3200" dirty="0">
              <a:latin typeface="Lucida Bright" pitchFamily="18" charset="0"/>
            </a:endParaRPr>
          </a:p>
        </p:txBody>
      </p:sp>
      <p:pic>
        <p:nvPicPr>
          <p:cNvPr id="6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3074" name="Picture 2" descr="H:\Capital\FY18 Capital\Dishwasher Layout Snip 12.6.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14600"/>
            <a:ext cx="5287632" cy="3505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0600" y="1600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Bright" pitchFamily="18" charset="0"/>
              </a:rPr>
              <a:t>*Recycling Program:  Replacing </a:t>
            </a:r>
            <a:r>
              <a:rPr lang="en-US" sz="1600" dirty="0" err="1" smtClean="0">
                <a:latin typeface="Lucida Bright" pitchFamily="18" charset="0"/>
              </a:rPr>
              <a:t>styrofoam</a:t>
            </a:r>
            <a:r>
              <a:rPr lang="en-US" sz="1600" dirty="0" smtClean="0">
                <a:latin typeface="Lucida Bright" pitchFamily="18" charset="0"/>
              </a:rPr>
              <a:t> trays with reusable trays that need to be washed which is not possible with the current dishwasher</a:t>
            </a:r>
            <a:endParaRPr lang="en-US" sz="1600" dirty="0">
              <a:latin typeface="Lucida Bright" pitchFamily="18" charset="0"/>
            </a:endParaRPr>
          </a:p>
        </p:txBody>
      </p:sp>
      <p:pic>
        <p:nvPicPr>
          <p:cNvPr id="3076" name="Picture 4" descr="E:\DEDHAM PHOTOS\Dedham New iPhone 6\2016-12-06 Dedham 12.6.16A\Dedham 12.6.16A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14600"/>
            <a:ext cx="2628900" cy="3505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" y="6248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Bright" pitchFamily="18" charset="0"/>
              </a:rPr>
              <a:t>Current Dishwasher</a:t>
            </a:r>
            <a:endParaRPr lang="en-US" sz="1600" dirty="0">
              <a:latin typeface="Lucida Br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2484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Bright" pitchFamily="18" charset="0"/>
              </a:rPr>
              <a:t>New Proposed Dishwasher Layout</a:t>
            </a:r>
            <a:endParaRPr lang="en-US" sz="1600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Lucida Bright" pitchFamily="18" charset="0"/>
              </a:rPr>
              <a:t>5.School Field Fencing</a:t>
            </a:r>
            <a:endParaRPr lang="en-US" sz="3200" dirty="0">
              <a:latin typeface="Lucida Bright" pitchFamily="18" charset="0"/>
            </a:endParaRPr>
          </a:p>
        </p:txBody>
      </p:sp>
      <p:pic>
        <p:nvPicPr>
          <p:cNvPr id="6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12289" name="Picture 1" descr="E:\DEDHAM PHOTOS\Dedham New iPhone 6\2016-11-29 Dedham 11.29.16 A\Dedham 11.29.16 A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3962400" cy="2971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1000" y="1600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itchFamily="18" charset="0"/>
              </a:rPr>
              <a:t>* School Fields – Replace backstop and team bench fencing to improve safety</a:t>
            </a:r>
            <a:endParaRPr lang="en-US" dirty="0">
              <a:latin typeface="Lucida Bright" pitchFamily="18" charset="0"/>
            </a:endParaRPr>
          </a:p>
        </p:txBody>
      </p:sp>
      <p:pic>
        <p:nvPicPr>
          <p:cNvPr id="12290" name="Picture 2" descr="E:\DEDHAM PHOTOS\Dedham New iPhone 6\2016-10-25 Dedham 10.25.16\Dedham 10.25.16 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4064000" cy="304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72000" y="6019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itchFamily="18" charset="0"/>
              </a:rPr>
              <a:t>Newton North High School Backstop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410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itchFamily="18" charset="0"/>
              </a:rPr>
              <a:t>Riverdale School Field Backstop</a:t>
            </a:r>
            <a:endParaRPr lang="en-US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   </a:t>
            </a:r>
            <a:r>
              <a:rPr lang="en-US" sz="3200" dirty="0" smtClean="0">
                <a:latin typeface="Lucida Bright" pitchFamily="18" charset="0"/>
              </a:rPr>
              <a:t>6.Playground ADA Improvements</a:t>
            </a:r>
            <a:endParaRPr lang="en-US" sz="3200" dirty="0">
              <a:latin typeface="Lucida Bright" pitchFamily="18" charset="0"/>
            </a:endParaRPr>
          </a:p>
        </p:txBody>
      </p:sp>
      <p:pic>
        <p:nvPicPr>
          <p:cNvPr id="6" name="Picture 6" descr="Image result for dedham marau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57200"/>
            <a:ext cx="857250" cy="857251"/>
          </a:xfrm>
          <a:prstGeom prst="rect">
            <a:avLst/>
          </a:prstGeom>
          <a:noFill/>
        </p:spPr>
      </p:pic>
      <p:pic>
        <p:nvPicPr>
          <p:cNvPr id="11265" name="Picture 1" descr="E:\DEDHAM PHOTOS\Dedham New iPhone 6\2016-11-29 Dedham 11.29.16 A\Dedham 11.29.16 A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62200"/>
            <a:ext cx="5689600" cy="4267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Bright" pitchFamily="18" charset="0"/>
              </a:rPr>
              <a:t>* Riverdale Playground – Poured In Place surfacing needed for accessibility as wood fiber is an unstable surface for impaired students</a:t>
            </a:r>
            <a:endParaRPr lang="en-US" sz="1600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11974</TotalTime>
  <Words>726</Words>
  <Application>Microsoft Office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SCHOOL Facilities Department  FY18 Capital Budget Request Capital Expenditures Committee </vt:lpstr>
      <vt:lpstr>    FY18 Capital Budget Development</vt:lpstr>
      <vt:lpstr>    FY18 School Capital Request</vt:lpstr>
      <vt:lpstr>1.HVAC RTU Replacements</vt:lpstr>
      <vt:lpstr>2.Auditorium Asbestos Fire Curtain</vt:lpstr>
      <vt:lpstr>3.Asphalt Resurfacing</vt:lpstr>
      <vt:lpstr>4.Kitchen Dishwasher System</vt:lpstr>
      <vt:lpstr>5.School Field Fencing</vt:lpstr>
      <vt:lpstr>   6.Playground ADA Improvements</vt:lpstr>
      <vt:lpstr>7.Exterior Doors</vt:lpstr>
      <vt:lpstr>    8.Floor Tile Asbestos Abatement</vt:lpstr>
      <vt:lpstr>9.Shade Replacement</vt:lpstr>
      <vt:lpstr>      10.Library Schematic Design</vt:lpstr>
      <vt:lpstr>  11.Wood Shop Schematic Design</vt:lpstr>
      <vt:lpstr>12.Bathroom Renovations</vt:lpstr>
      <vt:lpstr>         13.Energy Efficient Lighting </vt:lpstr>
      <vt:lpstr>   14.Multi Fx School Activity Bus</vt:lpstr>
      <vt:lpstr>Facilities Staff -Contact Info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dmoroney</dc:creator>
  <cp:lastModifiedBy>dmoroney</cp:lastModifiedBy>
  <cp:revision>153</cp:revision>
  <dcterms:created xsi:type="dcterms:W3CDTF">2016-09-02T19:50:20Z</dcterms:created>
  <dcterms:modified xsi:type="dcterms:W3CDTF">2017-01-21T00:11:51Z</dcterms:modified>
</cp:coreProperties>
</file>