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73" r:id="rId3"/>
    <p:sldId id="263" r:id="rId4"/>
    <p:sldId id="257" r:id="rId5"/>
    <p:sldId id="266" r:id="rId6"/>
    <p:sldId id="274" r:id="rId7"/>
    <p:sldId id="269" r:id="rId8"/>
    <p:sldId id="270" r:id="rId9"/>
    <p:sldId id="272" r:id="rId10"/>
    <p:sldId id="275" r:id="rId11"/>
    <p:sldId id="284" r:id="rId12"/>
    <p:sldId id="283"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1" autoAdjust="0"/>
  </p:normalViewPr>
  <p:slideViewPr>
    <p:cSldViewPr>
      <p:cViewPr varScale="1">
        <p:scale>
          <a:sx n="85" d="100"/>
          <a:sy n="85" d="100"/>
        </p:scale>
        <p:origin x="161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33D6E300-CABB-41C6-AA04-38CAE682DC6E}" type="datetimeFigureOut">
              <a:rPr lang="en-US" smtClean="0"/>
              <a:pPr/>
              <a:t>12/7/2020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440" tIns="45720" rIns="91440" bIns="45720" rtlCol="0" anchor="b"/>
          <a:lstStyle>
            <a:lvl1pPr algn="r">
              <a:defRPr sz="1200"/>
            </a:lvl1pPr>
          </a:lstStyle>
          <a:p>
            <a:fld id="{8030072B-0E3B-4C6A-9295-A28AAFD92E1F}" type="slidenum">
              <a:rPr lang="en-US" smtClean="0"/>
              <a:pPr/>
              <a:t>‹#›</a:t>
            </a:fld>
            <a:endParaRPr lang="en-US"/>
          </a:p>
        </p:txBody>
      </p:sp>
    </p:spTree>
    <p:extLst>
      <p:ext uri="{BB962C8B-B14F-4D97-AF65-F5344CB8AC3E}">
        <p14:creationId xmlns:p14="http://schemas.microsoft.com/office/powerpoint/2010/main" val="418336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30072B-0E3B-4C6A-9295-A28AAFD92E1F}" type="slidenum">
              <a:rPr lang="en-US" smtClean="0"/>
              <a:pPr/>
              <a:t>12</a:t>
            </a:fld>
            <a:endParaRPr lang="en-US"/>
          </a:p>
        </p:txBody>
      </p:sp>
    </p:spTree>
    <p:extLst>
      <p:ext uri="{BB962C8B-B14F-4D97-AF65-F5344CB8AC3E}">
        <p14:creationId xmlns:p14="http://schemas.microsoft.com/office/powerpoint/2010/main" val="3186325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72814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39892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5139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213152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12/3/2020</a:t>
            </a:r>
          </a:p>
        </p:txBody>
      </p:sp>
      <p:sp>
        <p:nvSpPr>
          <p:cNvPr id="5" name="Footer Placeholder 4"/>
          <p:cNvSpPr>
            <a:spLocks noGrp="1"/>
          </p:cNvSpPr>
          <p:nvPr>
            <p:ph type="ftr" sz="quarter" idx="11"/>
          </p:nvPr>
        </p:nvSpPr>
        <p:spPr/>
        <p:txBody>
          <a:bodyPr/>
          <a:lstStyle/>
          <a:p>
            <a:r>
              <a:rPr lang="en-US"/>
              <a:t>FY 21 Classification Hearing </a:t>
            </a:r>
          </a:p>
        </p:txBody>
      </p:sp>
      <p:sp>
        <p:nvSpPr>
          <p:cNvPr id="6" name="Slide Number Placeholder 5"/>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77435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485709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12/3/2020</a:t>
            </a:r>
          </a:p>
        </p:txBody>
      </p:sp>
      <p:sp>
        <p:nvSpPr>
          <p:cNvPr id="8" name="Footer Placeholder 7"/>
          <p:cNvSpPr>
            <a:spLocks noGrp="1"/>
          </p:cNvSpPr>
          <p:nvPr>
            <p:ph type="ftr" sz="quarter" idx="11"/>
          </p:nvPr>
        </p:nvSpPr>
        <p:spPr/>
        <p:txBody>
          <a:bodyPr/>
          <a:lstStyle/>
          <a:p>
            <a:r>
              <a:rPr lang="en-US"/>
              <a:t>FY 21 Classification Hearing </a:t>
            </a:r>
          </a:p>
        </p:txBody>
      </p:sp>
      <p:sp>
        <p:nvSpPr>
          <p:cNvPr id="9" name="Slide Number Placeholder 8"/>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8186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12/3/2020</a:t>
            </a:r>
          </a:p>
        </p:txBody>
      </p:sp>
      <p:sp>
        <p:nvSpPr>
          <p:cNvPr id="4" name="Footer Placeholder 3"/>
          <p:cNvSpPr>
            <a:spLocks noGrp="1"/>
          </p:cNvSpPr>
          <p:nvPr>
            <p:ph type="ftr" sz="quarter" idx="11"/>
          </p:nvPr>
        </p:nvSpPr>
        <p:spPr/>
        <p:txBody>
          <a:bodyPr/>
          <a:lstStyle/>
          <a:p>
            <a:r>
              <a:rPr lang="en-US"/>
              <a:t>FY 21 Classification Hearing </a:t>
            </a:r>
          </a:p>
        </p:txBody>
      </p:sp>
      <p:sp>
        <p:nvSpPr>
          <p:cNvPr id="5" name="Slide Number Placeholder 4"/>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3214609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12/3/2020</a:t>
            </a:r>
          </a:p>
        </p:txBody>
      </p:sp>
      <p:sp>
        <p:nvSpPr>
          <p:cNvPr id="3" name="Footer Placeholder 2"/>
          <p:cNvSpPr>
            <a:spLocks noGrp="1"/>
          </p:cNvSpPr>
          <p:nvPr>
            <p:ph type="ftr" sz="quarter" idx="11"/>
          </p:nvPr>
        </p:nvSpPr>
        <p:spPr/>
        <p:txBody>
          <a:bodyPr/>
          <a:lstStyle/>
          <a:p>
            <a:r>
              <a:rPr lang="en-US"/>
              <a:t>FY 21 Classification Hearing </a:t>
            </a:r>
          </a:p>
        </p:txBody>
      </p:sp>
      <p:sp>
        <p:nvSpPr>
          <p:cNvPr id="4" name="Slide Number Placeholder 3"/>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1206326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4978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12/3/2020</a:t>
            </a:r>
          </a:p>
        </p:txBody>
      </p:sp>
      <p:sp>
        <p:nvSpPr>
          <p:cNvPr id="6" name="Footer Placeholder 5"/>
          <p:cNvSpPr>
            <a:spLocks noGrp="1"/>
          </p:cNvSpPr>
          <p:nvPr>
            <p:ph type="ftr" sz="quarter" idx="11"/>
          </p:nvPr>
        </p:nvSpPr>
        <p:spPr/>
        <p:txBody>
          <a:bodyPr/>
          <a:lstStyle/>
          <a:p>
            <a:r>
              <a:rPr lang="en-US"/>
              <a:t>FY 21 Classification Hearing </a:t>
            </a:r>
          </a:p>
        </p:txBody>
      </p:sp>
      <p:sp>
        <p:nvSpPr>
          <p:cNvPr id="7" name="Slide Number Placeholder 6"/>
          <p:cNvSpPr>
            <a:spLocks noGrp="1"/>
          </p:cNvSpPr>
          <p:nvPr>
            <p:ph type="sldNum" sz="quarter" idx="12"/>
          </p:nvPr>
        </p:nvSpPr>
        <p:spPr/>
        <p:txBody>
          <a:bodyPr/>
          <a:lstStyle/>
          <a:p>
            <a:fld id="{815775D3-9398-4BC3-9654-7E4B74007258}" type="slidenum">
              <a:rPr lang="en-US" smtClean="0"/>
              <a:pPr/>
              <a:t>‹#›</a:t>
            </a:fld>
            <a:endParaRPr lang="en-US"/>
          </a:p>
        </p:txBody>
      </p:sp>
    </p:spTree>
    <p:extLst>
      <p:ext uri="{BB962C8B-B14F-4D97-AF65-F5344CB8AC3E}">
        <p14:creationId xmlns:p14="http://schemas.microsoft.com/office/powerpoint/2010/main" val="7763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12/3/2020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FY 21 Classification Hearing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775D3-9398-4BC3-9654-7E4B74007258}" type="slidenum">
              <a:rPr lang="en-US" smtClean="0"/>
              <a:pPr/>
              <a:t>‹#›</a:t>
            </a:fld>
            <a:endParaRPr lang="en-US"/>
          </a:p>
        </p:txBody>
      </p:sp>
    </p:spTree>
    <p:extLst>
      <p:ext uri="{BB962C8B-B14F-4D97-AF65-F5344CB8AC3E}">
        <p14:creationId xmlns:p14="http://schemas.microsoft.com/office/powerpoint/2010/main" val="33630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Fiscal Year 2021</a:t>
            </a:r>
            <a:br>
              <a:rPr lang="en-US" dirty="0"/>
            </a:br>
            <a:r>
              <a:rPr lang="en-US" dirty="0"/>
              <a:t>Classification Hearing</a:t>
            </a:r>
          </a:p>
        </p:txBody>
      </p:sp>
      <p:sp>
        <p:nvSpPr>
          <p:cNvPr id="3" name="Subtitle 2"/>
          <p:cNvSpPr>
            <a:spLocks noGrp="1"/>
          </p:cNvSpPr>
          <p:nvPr>
            <p:ph type="subTitle" idx="1"/>
          </p:nvPr>
        </p:nvSpPr>
        <p:spPr/>
        <p:txBody>
          <a:bodyPr>
            <a:normAutofit fontScale="85000" lnSpcReduction="20000"/>
          </a:bodyPr>
          <a:lstStyle/>
          <a:p>
            <a:r>
              <a:rPr lang="en-US" dirty="0"/>
              <a:t>Board of Selectmen</a:t>
            </a:r>
          </a:p>
          <a:p>
            <a:r>
              <a:rPr lang="en-US" dirty="0"/>
              <a:t>Board of Assessors</a:t>
            </a:r>
          </a:p>
          <a:p>
            <a:r>
              <a:rPr lang="en-US" dirty="0"/>
              <a:t>Dedham Town Hall</a:t>
            </a:r>
          </a:p>
          <a:p>
            <a:r>
              <a:rPr lang="en-US" dirty="0"/>
              <a:t>December 3, 2020</a:t>
            </a:r>
          </a:p>
        </p:txBody>
      </p:sp>
    </p:spTree>
    <p:extLst>
      <p:ext uri="{BB962C8B-B14F-4D97-AF65-F5344CB8AC3E}">
        <p14:creationId xmlns:p14="http://schemas.microsoft.com/office/powerpoint/2010/main" val="258839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Rates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14499638"/>
              </p:ext>
            </p:extLst>
          </p:nvPr>
        </p:nvGraphicFramePr>
        <p:xfrm>
          <a:off x="266700" y="1600200"/>
          <a:ext cx="8648700" cy="3040490"/>
        </p:xfrm>
        <a:graphic>
          <a:graphicData uri="http://schemas.openxmlformats.org/drawingml/2006/table">
            <a:tbl>
              <a:tblPr firstRow="1" bandRow="1">
                <a:tableStyleId>{5C22544A-7EE6-4342-B048-85BDC9FD1C3A}</a:tableStyleId>
              </a:tblPr>
              <a:tblGrid>
                <a:gridCol w="1441450">
                  <a:extLst>
                    <a:ext uri="{9D8B030D-6E8A-4147-A177-3AD203B41FA5}">
                      <a16:colId xmlns:a16="http://schemas.microsoft.com/office/drawing/2014/main" val="20000"/>
                    </a:ext>
                  </a:extLst>
                </a:gridCol>
                <a:gridCol w="1441450">
                  <a:extLst>
                    <a:ext uri="{9D8B030D-6E8A-4147-A177-3AD203B41FA5}">
                      <a16:colId xmlns:a16="http://schemas.microsoft.com/office/drawing/2014/main" val="2667198333"/>
                    </a:ext>
                  </a:extLst>
                </a:gridCol>
                <a:gridCol w="1441450">
                  <a:extLst>
                    <a:ext uri="{9D8B030D-6E8A-4147-A177-3AD203B41FA5}">
                      <a16:colId xmlns:a16="http://schemas.microsoft.com/office/drawing/2014/main" val="20001"/>
                    </a:ext>
                  </a:extLst>
                </a:gridCol>
                <a:gridCol w="1441450">
                  <a:extLst>
                    <a:ext uri="{9D8B030D-6E8A-4147-A177-3AD203B41FA5}">
                      <a16:colId xmlns:a16="http://schemas.microsoft.com/office/drawing/2014/main" val="20002"/>
                    </a:ext>
                  </a:extLst>
                </a:gridCol>
                <a:gridCol w="1441450">
                  <a:extLst>
                    <a:ext uri="{9D8B030D-6E8A-4147-A177-3AD203B41FA5}">
                      <a16:colId xmlns:a16="http://schemas.microsoft.com/office/drawing/2014/main" val="20003"/>
                    </a:ext>
                  </a:extLst>
                </a:gridCol>
                <a:gridCol w="144145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tc>
                  <a:txBody>
                    <a:bodyPr/>
                    <a:lstStyle/>
                    <a:p>
                      <a:pPr algn="ctr"/>
                      <a:r>
                        <a:rPr lang="en-US" dirty="0"/>
                        <a:t>FY 2018</a:t>
                      </a:r>
                    </a:p>
                  </a:txBody>
                  <a:tcPr/>
                </a:tc>
                <a:tc>
                  <a:txBody>
                    <a:bodyPr/>
                    <a:lstStyle/>
                    <a:p>
                      <a:pPr algn="ctr"/>
                      <a:r>
                        <a:rPr lang="en-US" dirty="0"/>
                        <a:t>FY</a:t>
                      </a:r>
                      <a:r>
                        <a:rPr lang="en-US" baseline="0" dirty="0"/>
                        <a:t> 2017</a:t>
                      </a:r>
                      <a:endParaRPr lang="en-US" dirty="0"/>
                    </a:p>
                  </a:txBody>
                  <a:tcPr/>
                </a:tc>
                <a:extLst>
                  <a:ext uri="{0D108BD9-81ED-4DB2-BD59-A6C34878D82A}">
                    <a16:rowId xmlns:a16="http://schemas.microsoft.com/office/drawing/2014/main" val="10000"/>
                  </a:ext>
                </a:extLst>
              </a:tr>
              <a:tr h="369294">
                <a:tc>
                  <a:txBody>
                    <a:bodyPr/>
                    <a:lstStyle/>
                    <a:p>
                      <a:r>
                        <a:rPr lang="en-US" dirty="0"/>
                        <a:t>Average SFH</a:t>
                      </a:r>
                    </a:p>
                  </a:txBody>
                  <a:tcPr/>
                </a:tc>
                <a:tc>
                  <a:txBody>
                    <a:bodyPr/>
                    <a:lstStyle/>
                    <a:p>
                      <a:r>
                        <a:rPr lang="en-US" dirty="0">
                          <a:solidFill>
                            <a:schemeClr val="tx1"/>
                          </a:solidFill>
                        </a:rPr>
                        <a:t>$550,083</a:t>
                      </a:r>
                    </a:p>
                  </a:txBody>
                  <a:tcPr/>
                </a:tc>
                <a:tc>
                  <a:txBody>
                    <a:bodyPr/>
                    <a:lstStyle/>
                    <a:p>
                      <a:r>
                        <a:rPr lang="en-US" dirty="0">
                          <a:solidFill>
                            <a:schemeClr val="tx1"/>
                          </a:solidFill>
                        </a:rPr>
                        <a:t>$540,688</a:t>
                      </a:r>
                    </a:p>
                  </a:txBody>
                  <a:tcPr/>
                </a:tc>
                <a:tc>
                  <a:txBody>
                    <a:bodyPr/>
                    <a:lstStyle/>
                    <a:p>
                      <a:r>
                        <a:rPr lang="en-US" dirty="0">
                          <a:solidFill>
                            <a:schemeClr val="tx1"/>
                          </a:solidFill>
                        </a:rPr>
                        <a:t>$499,901</a:t>
                      </a:r>
                    </a:p>
                  </a:txBody>
                  <a:tcPr/>
                </a:tc>
                <a:tc>
                  <a:txBody>
                    <a:bodyPr/>
                    <a:lstStyle/>
                    <a:p>
                      <a:r>
                        <a:rPr lang="en-US" dirty="0"/>
                        <a:t>$473,826</a:t>
                      </a:r>
                    </a:p>
                  </a:txBody>
                  <a:tcPr/>
                </a:tc>
                <a:tc>
                  <a:txBody>
                    <a:bodyPr/>
                    <a:lstStyle/>
                    <a:p>
                      <a:r>
                        <a:rPr lang="en-US" dirty="0"/>
                        <a:t>$448,603</a:t>
                      </a:r>
                    </a:p>
                  </a:txBody>
                  <a:tcPr/>
                </a:tc>
                <a:extLst>
                  <a:ext uri="{0D108BD9-81ED-4DB2-BD59-A6C34878D82A}">
                    <a16:rowId xmlns:a16="http://schemas.microsoft.com/office/drawing/2014/main" val="10001"/>
                  </a:ext>
                </a:extLst>
              </a:tr>
              <a:tr h="369294">
                <a:tc>
                  <a:txBody>
                    <a:bodyPr/>
                    <a:lstStyle/>
                    <a:p>
                      <a:r>
                        <a:rPr lang="en-US" dirty="0"/>
                        <a:t>Tax Rate</a:t>
                      </a:r>
                    </a:p>
                  </a:txBody>
                  <a:tcPr/>
                </a:tc>
                <a:tc>
                  <a:txBody>
                    <a:bodyPr/>
                    <a:lstStyle/>
                    <a:p>
                      <a:r>
                        <a:rPr lang="en-US" dirty="0">
                          <a:solidFill>
                            <a:schemeClr val="tx1"/>
                          </a:solidFill>
                        </a:rPr>
                        <a:t>$13.67</a:t>
                      </a:r>
                    </a:p>
                  </a:txBody>
                  <a:tcPr/>
                </a:tc>
                <a:tc>
                  <a:txBody>
                    <a:bodyPr/>
                    <a:lstStyle/>
                    <a:p>
                      <a:r>
                        <a:rPr lang="en-US" dirty="0">
                          <a:solidFill>
                            <a:schemeClr val="tx1"/>
                          </a:solidFill>
                        </a:rPr>
                        <a:t>$13.72</a:t>
                      </a:r>
                    </a:p>
                  </a:txBody>
                  <a:tcPr/>
                </a:tc>
                <a:tc>
                  <a:txBody>
                    <a:bodyPr/>
                    <a:lstStyle/>
                    <a:p>
                      <a:r>
                        <a:rPr lang="en-US" dirty="0">
                          <a:solidFill>
                            <a:schemeClr val="tx1"/>
                          </a:solidFill>
                        </a:rPr>
                        <a:t>$14.15</a:t>
                      </a:r>
                    </a:p>
                  </a:txBody>
                  <a:tcPr/>
                </a:tc>
                <a:tc>
                  <a:txBody>
                    <a:bodyPr/>
                    <a:lstStyle/>
                    <a:p>
                      <a:r>
                        <a:rPr lang="en-US" dirty="0"/>
                        <a:t>$14.55</a:t>
                      </a:r>
                    </a:p>
                  </a:txBody>
                  <a:tcPr/>
                </a:tc>
                <a:tc>
                  <a:txBody>
                    <a:bodyPr/>
                    <a:lstStyle/>
                    <a:p>
                      <a:r>
                        <a:rPr lang="en-US" dirty="0"/>
                        <a:t>$14.76</a:t>
                      </a:r>
                    </a:p>
                  </a:txBody>
                  <a:tcPr/>
                </a:tc>
                <a:extLst>
                  <a:ext uri="{0D108BD9-81ED-4DB2-BD59-A6C34878D82A}">
                    <a16:rowId xmlns:a16="http://schemas.microsoft.com/office/drawing/2014/main" val="10002"/>
                  </a:ext>
                </a:extLst>
              </a:tr>
              <a:tr h="369294">
                <a:tc>
                  <a:txBody>
                    <a:bodyPr/>
                    <a:lstStyle/>
                    <a:p>
                      <a:r>
                        <a:rPr lang="en-US" dirty="0"/>
                        <a:t>Average Tax Bill</a:t>
                      </a:r>
                    </a:p>
                  </a:txBody>
                  <a:tcPr/>
                </a:tc>
                <a:tc>
                  <a:txBody>
                    <a:bodyPr/>
                    <a:lstStyle/>
                    <a:p>
                      <a:r>
                        <a:rPr lang="en-US" dirty="0">
                          <a:solidFill>
                            <a:schemeClr val="tx1"/>
                          </a:solidFill>
                        </a:rPr>
                        <a:t>$7,519.63</a:t>
                      </a:r>
                    </a:p>
                  </a:txBody>
                  <a:tcPr/>
                </a:tc>
                <a:tc>
                  <a:txBody>
                    <a:bodyPr/>
                    <a:lstStyle/>
                    <a:p>
                      <a:r>
                        <a:rPr lang="en-US" dirty="0">
                          <a:solidFill>
                            <a:schemeClr val="tx1"/>
                          </a:solidFill>
                        </a:rPr>
                        <a:t>$7,418.24</a:t>
                      </a:r>
                    </a:p>
                  </a:txBody>
                  <a:tcPr/>
                </a:tc>
                <a:tc>
                  <a:txBody>
                    <a:bodyPr/>
                    <a:lstStyle/>
                    <a:p>
                      <a:r>
                        <a:rPr lang="en-US" dirty="0">
                          <a:solidFill>
                            <a:schemeClr val="tx1"/>
                          </a:solidFill>
                        </a:rPr>
                        <a:t>$7,073.60</a:t>
                      </a:r>
                    </a:p>
                  </a:txBody>
                  <a:tcPr/>
                </a:tc>
                <a:tc>
                  <a:txBody>
                    <a:bodyPr/>
                    <a:lstStyle/>
                    <a:p>
                      <a:r>
                        <a:rPr lang="en-US" dirty="0"/>
                        <a:t>$6,894.17</a:t>
                      </a:r>
                    </a:p>
                  </a:txBody>
                  <a:tcPr/>
                </a:tc>
                <a:tc>
                  <a:txBody>
                    <a:bodyPr/>
                    <a:lstStyle/>
                    <a:p>
                      <a:r>
                        <a:rPr lang="en-US" dirty="0"/>
                        <a:t>$6,621.38</a:t>
                      </a:r>
                    </a:p>
                  </a:txBody>
                  <a:tcPr/>
                </a:tc>
                <a:extLst>
                  <a:ext uri="{0D108BD9-81ED-4DB2-BD59-A6C34878D82A}">
                    <a16:rowId xmlns:a16="http://schemas.microsoft.com/office/drawing/2014/main" val="10003"/>
                  </a:ext>
                </a:extLst>
              </a:tr>
              <a:tr h="646264">
                <a:tc>
                  <a:txBody>
                    <a:bodyPr/>
                    <a:lstStyle/>
                    <a:p>
                      <a:r>
                        <a:rPr lang="en-US" dirty="0"/>
                        <a:t>Average Increase  ($)</a:t>
                      </a:r>
                    </a:p>
                  </a:txBody>
                  <a:tcPr/>
                </a:tc>
                <a:tc>
                  <a:txBody>
                    <a:bodyPr/>
                    <a:lstStyle/>
                    <a:p>
                      <a:r>
                        <a:rPr lang="en-US" dirty="0">
                          <a:solidFill>
                            <a:schemeClr val="tx1"/>
                          </a:solidFill>
                        </a:rPr>
                        <a:t>$101.39</a:t>
                      </a:r>
                    </a:p>
                  </a:txBody>
                  <a:tcPr/>
                </a:tc>
                <a:tc>
                  <a:txBody>
                    <a:bodyPr/>
                    <a:lstStyle/>
                    <a:p>
                      <a:r>
                        <a:rPr lang="en-US" dirty="0">
                          <a:solidFill>
                            <a:schemeClr val="tx1"/>
                          </a:solidFill>
                        </a:rPr>
                        <a:t>$344.64</a:t>
                      </a:r>
                    </a:p>
                  </a:txBody>
                  <a:tcPr/>
                </a:tc>
                <a:tc>
                  <a:txBody>
                    <a:bodyPr/>
                    <a:lstStyle/>
                    <a:p>
                      <a:r>
                        <a:rPr lang="en-US" dirty="0">
                          <a:solidFill>
                            <a:schemeClr val="tx1"/>
                          </a:solidFill>
                        </a:rPr>
                        <a:t>$179.43</a:t>
                      </a:r>
                    </a:p>
                  </a:txBody>
                  <a:tcPr/>
                </a:tc>
                <a:tc>
                  <a:txBody>
                    <a:bodyPr/>
                    <a:lstStyle/>
                    <a:p>
                      <a:r>
                        <a:rPr lang="en-US" dirty="0"/>
                        <a:t>$272.79</a:t>
                      </a:r>
                    </a:p>
                  </a:txBody>
                  <a:tcPr/>
                </a:tc>
                <a:tc>
                  <a:txBody>
                    <a:bodyPr/>
                    <a:lstStyle/>
                    <a:p>
                      <a:r>
                        <a:rPr lang="en-US" dirty="0"/>
                        <a:t>$112.24</a:t>
                      </a:r>
                    </a:p>
                  </a:txBody>
                  <a:tcPr/>
                </a:tc>
                <a:extLst>
                  <a:ext uri="{0D108BD9-81ED-4DB2-BD59-A6C34878D82A}">
                    <a16:rowId xmlns:a16="http://schemas.microsoft.com/office/drawing/2014/main" val="10004"/>
                  </a:ext>
                </a:extLst>
              </a:tr>
              <a:tr h="646264">
                <a:tc>
                  <a:txBody>
                    <a:bodyPr/>
                    <a:lstStyle/>
                    <a:p>
                      <a:r>
                        <a:rPr lang="en-US" dirty="0"/>
                        <a:t>Average Increase (%)</a:t>
                      </a:r>
                    </a:p>
                  </a:txBody>
                  <a:tcPr/>
                </a:tc>
                <a:tc>
                  <a:txBody>
                    <a:bodyPr/>
                    <a:lstStyle/>
                    <a:p>
                      <a:r>
                        <a:rPr lang="en-US" dirty="0">
                          <a:solidFill>
                            <a:schemeClr val="tx1"/>
                          </a:solidFill>
                        </a:rPr>
                        <a:t>1.37%</a:t>
                      </a:r>
                    </a:p>
                  </a:txBody>
                  <a:tcPr/>
                </a:tc>
                <a:tc>
                  <a:txBody>
                    <a:bodyPr/>
                    <a:lstStyle/>
                    <a:p>
                      <a:r>
                        <a:rPr lang="en-US" dirty="0">
                          <a:solidFill>
                            <a:schemeClr val="tx1"/>
                          </a:solidFill>
                        </a:rPr>
                        <a:t>4.87%</a:t>
                      </a:r>
                    </a:p>
                  </a:txBody>
                  <a:tcPr/>
                </a:tc>
                <a:tc>
                  <a:txBody>
                    <a:bodyPr/>
                    <a:lstStyle/>
                    <a:p>
                      <a:r>
                        <a:rPr lang="en-US" dirty="0">
                          <a:solidFill>
                            <a:schemeClr val="tx1"/>
                          </a:solidFill>
                        </a:rPr>
                        <a:t>2.60%</a:t>
                      </a:r>
                    </a:p>
                  </a:txBody>
                  <a:tcPr/>
                </a:tc>
                <a:tc>
                  <a:txBody>
                    <a:bodyPr/>
                    <a:lstStyle/>
                    <a:p>
                      <a:r>
                        <a:rPr lang="en-US" dirty="0"/>
                        <a:t>4.12%</a:t>
                      </a:r>
                    </a:p>
                  </a:txBody>
                  <a:tcPr/>
                </a:tc>
                <a:tc>
                  <a:txBody>
                    <a:bodyPr/>
                    <a:lstStyle/>
                    <a:p>
                      <a:r>
                        <a:rPr lang="en-US" dirty="0"/>
                        <a:t>1.72%</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845426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Historical Levy Raised</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76725370"/>
              </p:ext>
            </p:extLst>
          </p:nvPr>
        </p:nvGraphicFramePr>
        <p:xfrm>
          <a:off x="152400" y="1600200"/>
          <a:ext cx="8763000" cy="2769704"/>
        </p:xfrm>
        <a:graphic>
          <a:graphicData uri="http://schemas.openxmlformats.org/drawingml/2006/table">
            <a:tbl>
              <a:tblPr firstRow="1" bandRow="1">
                <a:tableStyleId>{5C22544A-7EE6-4342-B048-85BDC9FD1C3A}</a:tableStyleId>
              </a:tblPr>
              <a:tblGrid>
                <a:gridCol w="1582744">
                  <a:extLst>
                    <a:ext uri="{9D8B030D-6E8A-4147-A177-3AD203B41FA5}">
                      <a16:colId xmlns:a16="http://schemas.microsoft.com/office/drawing/2014/main" val="20000"/>
                    </a:ext>
                  </a:extLst>
                </a:gridCol>
                <a:gridCol w="1465256">
                  <a:extLst>
                    <a:ext uri="{9D8B030D-6E8A-4147-A177-3AD203B41FA5}">
                      <a16:colId xmlns:a16="http://schemas.microsoft.com/office/drawing/2014/main" val="2667198333"/>
                    </a:ext>
                  </a:extLst>
                </a:gridCol>
                <a:gridCol w="1371600">
                  <a:extLst>
                    <a:ext uri="{9D8B030D-6E8A-4147-A177-3AD203B41FA5}">
                      <a16:colId xmlns:a16="http://schemas.microsoft.com/office/drawing/2014/main" val="20001"/>
                    </a:ext>
                  </a:extLst>
                </a:gridCol>
                <a:gridCol w="1422400">
                  <a:extLst>
                    <a:ext uri="{9D8B030D-6E8A-4147-A177-3AD203B41FA5}">
                      <a16:colId xmlns:a16="http://schemas.microsoft.com/office/drawing/2014/main" val="20002"/>
                    </a:ext>
                  </a:extLst>
                </a:gridCol>
                <a:gridCol w="1460500">
                  <a:extLst>
                    <a:ext uri="{9D8B030D-6E8A-4147-A177-3AD203B41FA5}">
                      <a16:colId xmlns:a16="http://schemas.microsoft.com/office/drawing/2014/main" val="20003"/>
                    </a:ext>
                  </a:extLst>
                </a:gridCol>
                <a:gridCol w="1460500">
                  <a:extLst>
                    <a:ext uri="{9D8B030D-6E8A-4147-A177-3AD203B41FA5}">
                      <a16:colId xmlns:a16="http://schemas.microsoft.com/office/drawing/2014/main" val="20004"/>
                    </a:ext>
                  </a:extLst>
                </a:gridCol>
              </a:tblGrid>
              <a:tr h="369294">
                <a:tc>
                  <a:txBody>
                    <a:bodyPr/>
                    <a:lstStyle/>
                    <a:p>
                      <a:pPr algn="ctr"/>
                      <a:r>
                        <a:rPr lang="en-US" dirty="0"/>
                        <a:t>Fiscal</a:t>
                      </a:r>
                      <a:r>
                        <a:rPr lang="en-US" baseline="0" dirty="0"/>
                        <a:t> Year</a:t>
                      </a:r>
                    </a:p>
                  </a:txBody>
                  <a:tcPr/>
                </a:tc>
                <a:tc>
                  <a:txBody>
                    <a:bodyPr/>
                    <a:lstStyle/>
                    <a:p>
                      <a:pPr algn="ctr"/>
                      <a:r>
                        <a:rPr lang="en-US" dirty="0"/>
                        <a:t>FY 2021</a:t>
                      </a:r>
                    </a:p>
                  </a:txBody>
                  <a:tcPr/>
                </a:tc>
                <a:tc>
                  <a:txBody>
                    <a:bodyPr/>
                    <a:lstStyle/>
                    <a:p>
                      <a:pPr algn="ctr"/>
                      <a:r>
                        <a:rPr lang="en-US" dirty="0"/>
                        <a:t>FY 2020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FY 201</a:t>
                      </a:r>
                      <a:r>
                        <a:rPr lang="en-US" baseline="0" dirty="0"/>
                        <a:t>9  </a:t>
                      </a:r>
                      <a:endParaRPr lang="en-US" dirty="0"/>
                    </a:p>
                  </a:txBody>
                  <a:tcPr/>
                </a:tc>
                <a:tc>
                  <a:txBody>
                    <a:bodyPr/>
                    <a:lstStyle/>
                    <a:p>
                      <a:pPr algn="ctr"/>
                      <a:r>
                        <a:rPr lang="en-US" dirty="0"/>
                        <a:t>FY 2018</a:t>
                      </a:r>
                    </a:p>
                  </a:txBody>
                  <a:tcPr/>
                </a:tc>
                <a:tc>
                  <a:txBody>
                    <a:bodyPr/>
                    <a:lstStyle/>
                    <a:p>
                      <a:pPr algn="ctr"/>
                      <a:r>
                        <a:rPr lang="en-US" dirty="0"/>
                        <a:t>FY</a:t>
                      </a:r>
                      <a:r>
                        <a:rPr lang="en-US" baseline="0" dirty="0"/>
                        <a:t> 2017</a:t>
                      </a:r>
                      <a:endParaRPr lang="en-US" dirty="0"/>
                    </a:p>
                  </a:txBody>
                  <a:tcPr/>
                </a:tc>
                <a:extLst>
                  <a:ext uri="{0D108BD9-81ED-4DB2-BD59-A6C34878D82A}">
                    <a16:rowId xmlns:a16="http://schemas.microsoft.com/office/drawing/2014/main" val="10000"/>
                  </a:ext>
                </a:extLst>
              </a:tr>
              <a:tr h="369294">
                <a:tc>
                  <a:txBody>
                    <a:bodyPr/>
                    <a:lstStyle/>
                    <a:p>
                      <a:r>
                        <a:rPr lang="en-US" dirty="0"/>
                        <a:t>Total Levy</a:t>
                      </a:r>
                    </a:p>
                  </a:txBody>
                  <a:tcPr/>
                </a:tc>
                <a:tc>
                  <a:txBody>
                    <a:bodyPr/>
                    <a:lstStyle/>
                    <a:p>
                      <a:r>
                        <a:rPr lang="en-US" dirty="0">
                          <a:solidFill>
                            <a:schemeClr val="tx1"/>
                          </a:solidFill>
                        </a:rPr>
                        <a:t>$93,340,826</a:t>
                      </a:r>
                    </a:p>
                  </a:txBody>
                  <a:tcPr/>
                </a:tc>
                <a:tc>
                  <a:txBody>
                    <a:bodyPr/>
                    <a:lstStyle/>
                    <a:p>
                      <a:r>
                        <a:rPr lang="en-US" dirty="0">
                          <a:solidFill>
                            <a:schemeClr val="tx1"/>
                          </a:solidFill>
                        </a:rPr>
                        <a:t>$89,836,926</a:t>
                      </a:r>
                    </a:p>
                  </a:txBody>
                  <a:tcPr/>
                </a:tc>
                <a:tc>
                  <a:txBody>
                    <a:bodyPr/>
                    <a:lstStyle/>
                    <a:p>
                      <a:r>
                        <a:rPr lang="en-US" dirty="0">
                          <a:solidFill>
                            <a:schemeClr val="tx1"/>
                          </a:solidFill>
                        </a:rPr>
                        <a:t>$86,602,476</a:t>
                      </a:r>
                    </a:p>
                  </a:txBody>
                  <a:tcPr/>
                </a:tc>
                <a:tc>
                  <a:txBody>
                    <a:bodyPr/>
                    <a:lstStyle/>
                    <a:p>
                      <a:r>
                        <a:rPr lang="en-US" dirty="0"/>
                        <a:t>$84,516,081</a:t>
                      </a:r>
                    </a:p>
                  </a:txBody>
                  <a:tcPr/>
                </a:tc>
                <a:tc>
                  <a:txBody>
                    <a:bodyPr/>
                    <a:lstStyle/>
                    <a:p>
                      <a:r>
                        <a:rPr lang="en-US" dirty="0"/>
                        <a:t>$82,110,384</a:t>
                      </a:r>
                    </a:p>
                  </a:txBody>
                  <a:tcPr/>
                </a:tc>
                <a:extLst>
                  <a:ext uri="{0D108BD9-81ED-4DB2-BD59-A6C34878D82A}">
                    <a16:rowId xmlns:a16="http://schemas.microsoft.com/office/drawing/2014/main" val="10001"/>
                  </a:ext>
                </a:extLst>
              </a:tr>
              <a:tr h="369294">
                <a:tc>
                  <a:txBody>
                    <a:bodyPr/>
                    <a:lstStyle/>
                    <a:p>
                      <a:r>
                        <a:rPr lang="en-US" dirty="0"/>
                        <a:t>Debt Exclusion</a:t>
                      </a:r>
                    </a:p>
                  </a:txBody>
                  <a:tcPr/>
                </a:tc>
                <a:tc>
                  <a:txBody>
                    <a:bodyPr/>
                    <a:lstStyle/>
                    <a:p>
                      <a:r>
                        <a:rPr lang="en-US" dirty="0">
                          <a:solidFill>
                            <a:schemeClr val="tx1"/>
                          </a:solidFill>
                        </a:rPr>
                        <a:t>$2,447,975</a:t>
                      </a:r>
                    </a:p>
                  </a:txBody>
                  <a:tcPr/>
                </a:tc>
                <a:tc>
                  <a:txBody>
                    <a:bodyPr/>
                    <a:lstStyle/>
                    <a:p>
                      <a:r>
                        <a:rPr lang="en-US" dirty="0">
                          <a:solidFill>
                            <a:schemeClr val="tx1"/>
                          </a:solidFill>
                        </a:rPr>
                        <a:t>$2,525,746</a:t>
                      </a:r>
                    </a:p>
                  </a:txBody>
                  <a:tcPr/>
                </a:tc>
                <a:tc>
                  <a:txBody>
                    <a:bodyPr/>
                    <a:lstStyle/>
                    <a:p>
                      <a:r>
                        <a:rPr lang="en-US" dirty="0">
                          <a:solidFill>
                            <a:schemeClr val="tx1"/>
                          </a:solidFill>
                        </a:rPr>
                        <a:t>$2,720,355</a:t>
                      </a:r>
                    </a:p>
                  </a:txBody>
                  <a:tcPr/>
                </a:tc>
                <a:tc>
                  <a:txBody>
                    <a:bodyPr/>
                    <a:lstStyle/>
                    <a:p>
                      <a:r>
                        <a:rPr lang="en-US" dirty="0"/>
                        <a:t>$2,791,493</a:t>
                      </a:r>
                    </a:p>
                  </a:txBody>
                  <a:tcPr/>
                </a:tc>
                <a:tc>
                  <a:txBody>
                    <a:bodyPr/>
                    <a:lstStyle/>
                    <a:p>
                      <a:r>
                        <a:rPr lang="en-US" dirty="0"/>
                        <a:t>$2,866,803</a:t>
                      </a:r>
                    </a:p>
                  </a:txBody>
                  <a:tcPr/>
                </a:tc>
                <a:extLst>
                  <a:ext uri="{0D108BD9-81ED-4DB2-BD59-A6C34878D82A}">
                    <a16:rowId xmlns:a16="http://schemas.microsoft.com/office/drawing/2014/main" val="10002"/>
                  </a:ext>
                </a:extLst>
              </a:tr>
              <a:tr h="369294">
                <a:tc>
                  <a:txBody>
                    <a:bodyPr/>
                    <a:lstStyle/>
                    <a:p>
                      <a:r>
                        <a:rPr lang="en-US" dirty="0"/>
                        <a:t>Total Tax Raise</a:t>
                      </a:r>
                    </a:p>
                  </a:txBody>
                  <a:tcPr/>
                </a:tc>
                <a:tc>
                  <a:txBody>
                    <a:bodyPr/>
                    <a:lstStyle/>
                    <a:p>
                      <a:r>
                        <a:rPr lang="en-US" dirty="0">
                          <a:solidFill>
                            <a:schemeClr val="tx1"/>
                          </a:solidFill>
                        </a:rPr>
                        <a:t>$95,788,801</a:t>
                      </a:r>
                    </a:p>
                  </a:txBody>
                  <a:tcPr/>
                </a:tc>
                <a:tc>
                  <a:txBody>
                    <a:bodyPr/>
                    <a:lstStyle/>
                    <a:p>
                      <a:r>
                        <a:rPr lang="en-US" dirty="0">
                          <a:solidFill>
                            <a:schemeClr val="tx1"/>
                          </a:solidFill>
                        </a:rPr>
                        <a:t>$92,362,672</a:t>
                      </a:r>
                    </a:p>
                  </a:txBody>
                  <a:tcPr/>
                </a:tc>
                <a:tc>
                  <a:txBody>
                    <a:bodyPr/>
                    <a:lstStyle/>
                    <a:p>
                      <a:r>
                        <a:rPr lang="en-US" dirty="0">
                          <a:solidFill>
                            <a:schemeClr val="tx1"/>
                          </a:solidFill>
                        </a:rPr>
                        <a:t>$89,322,861</a:t>
                      </a:r>
                    </a:p>
                  </a:txBody>
                  <a:tcPr/>
                </a:tc>
                <a:tc>
                  <a:txBody>
                    <a:bodyPr/>
                    <a:lstStyle/>
                    <a:p>
                      <a:r>
                        <a:rPr lang="en-US" dirty="0"/>
                        <a:t>$87,307,574</a:t>
                      </a:r>
                    </a:p>
                  </a:txBody>
                  <a:tcPr/>
                </a:tc>
                <a:tc>
                  <a:txBody>
                    <a:bodyPr/>
                    <a:lstStyle/>
                    <a:p>
                      <a:r>
                        <a:rPr lang="en-US" dirty="0"/>
                        <a:t>$84,977,187</a:t>
                      </a:r>
                    </a:p>
                  </a:txBody>
                  <a:tcPr/>
                </a:tc>
                <a:extLst>
                  <a:ext uri="{0D108BD9-81ED-4DB2-BD59-A6C34878D82A}">
                    <a16:rowId xmlns:a16="http://schemas.microsoft.com/office/drawing/2014/main" val="10003"/>
                  </a:ext>
                </a:extLst>
              </a:tr>
              <a:tr h="646264">
                <a:tc>
                  <a:txBody>
                    <a:bodyPr/>
                    <a:lstStyle/>
                    <a:p>
                      <a:r>
                        <a:rPr lang="en-US" b="0" dirty="0"/>
                        <a:t>Increase ($)</a:t>
                      </a:r>
                    </a:p>
                  </a:txBody>
                  <a:tcPr/>
                </a:tc>
                <a:tc>
                  <a:txBody>
                    <a:bodyPr/>
                    <a:lstStyle/>
                    <a:p>
                      <a:r>
                        <a:rPr lang="en-US" dirty="0">
                          <a:solidFill>
                            <a:schemeClr val="tx1"/>
                          </a:solidFill>
                        </a:rPr>
                        <a:t>$3,426,129</a:t>
                      </a:r>
                    </a:p>
                  </a:txBody>
                  <a:tcPr/>
                </a:tc>
                <a:tc>
                  <a:txBody>
                    <a:bodyPr/>
                    <a:lstStyle/>
                    <a:p>
                      <a:r>
                        <a:rPr lang="en-US" dirty="0">
                          <a:solidFill>
                            <a:schemeClr val="tx1"/>
                          </a:solidFill>
                        </a:rPr>
                        <a:t>$3,039,811</a:t>
                      </a:r>
                    </a:p>
                  </a:txBody>
                  <a:tcPr/>
                </a:tc>
                <a:tc>
                  <a:txBody>
                    <a:bodyPr/>
                    <a:lstStyle/>
                    <a:p>
                      <a:r>
                        <a:rPr lang="en-US" dirty="0">
                          <a:solidFill>
                            <a:schemeClr val="tx1"/>
                          </a:solidFill>
                        </a:rPr>
                        <a:t>$2,015,287</a:t>
                      </a:r>
                    </a:p>
                  </a:txBody>
                  <a:tcPr/>
                </a:tc>
                <a:tc>
                  <a:txBody>
                    <a:bodyPr/>
                    <a:lstStyle/>
                    <a:p>
                      <a:r>
                        <a:rPr lang="en-US" dirty="0"/>
                        <a:t>$2,330,387</a:t>
                      </a:r>
                    </a:p>
                  </a:txBody>
                  <a:tcPr/>
                </a:tc>
                <a:tc>
                  <a:txBody>
                    <a:bodyPr/>
                    <a:lstStyle/>
                    <a:p>
                      <a:r>
                        <a:rPr lang="en-US" dirty="0"/>
                        <a:t>$537,495</a:t>
                      </a:r>
                    </a:p>
                  </a:txBody>
                  <a:tcPr/>
                </a:tc>
                <a:extLst>
                  <a:ext uri="{0D108BD9-81ED-4DB2-BD59-A6C34878D82A}">
                    <a16:rowId xmlns:a16="http://schemas.microsoft.com/office/drawing/2014/main" val="10004"/>
                  </a:ext>
                </a:extLst>
              </a:tr>
              <a:tr h="646264">
                <a:tc>
                  <a:txBody>
                    <a:bodyPr/>
                    <a:lstStyle/>
                    <a:p>
                      <a:r>
                        <a:rPr lang="en-US" dirty="0"/>
                        <a:t>Increase (%)</a:t>
                      </a:r>
                    </a:p>
                  </a:txBody>
                  <a:tcPr/>
                </a:tc>
                <a:tc>
                  <a:txBody>
                    <a:bodyPr/>
                    <a:lstStyle/>
                    <a:p>
                      <a:r>
                        <a:rPr lang="en-US" dirty="0">
                          <a:solidFill>
                            <a:schemeClr val="tx1"/>
                          </a:solidFill>
                        </a:rPr>
                        <a:t>3.71%</a:t>
                      </a:r>
                    </a:p>
                  </a:txBody>
                  <a:tcPr/>
                </a:tc>
                <a:tc>
                  <a:txBody>
                    <a:bodyPr/>
                    <a:lstStyle/>
                    <a:p>
                      <a:r>
                        <a:rPr lang="en-US" dirty="0">
                          <a:solidFill>
                            <a:schemeClr val="tx1"/>
                          </a:solidFill>
                        </a:rPr>
                        <a:t>3.40%</a:t>
                      </a:r>
                    </a:p>
                  </a:txBody>
                  <a:tcPr/>
                </a:tc>
                <a:tc>
                  <a:txBody>
                    <a:bodyPr/>
                    <a:lstStyle/>
                    <a:p>
                      <a:r>
                        <a:rPr lang="en-US" dirty="0">
                          <a:solidFill>
                            <a:schemeClr val="tx1"/>
                          </a:solidFill>
                        </a:rPr>
                        <a:t>2.31%</a:t>
                      </a:r>
                    </a:p>
                  </a:txBody>
                  <a:tcPr/>
                </a:tc>
                <a:tc>
                  <a:txBody>
                    <a:bodyPr/>
                    <a:lstStyle/>
                    <a:p>
                      <a:r>
                        <a:rPr lang="en-US" dirty="0"/>
                        <a:t>2.74%</a:t>
                      </a:r>
                    </a:p>
                  </a:txBody>
                  <a:tcPr/>
                </a:tc>
                <a:tc>
                  <a:txBody>
                    <a:bodyPr/>
                    <a:lstStyle/>
                    <a:p>
                      <a:r>
                        <a:rPr lang="en-US" dirty="0"/>
                        <a:t>.06%</a:t>
                      </a:r>
                    </a:p>
                  </a:txBody>
                  <a:tcPr/>
                </a:tc>
                <a:extLst>
                  <a:ext uri="{0D108BD9-81ED-4DB2-BD59-A6C34878D82A}">
                    <a16:rowId xmlns:a16="http://schemas.microsoft.com/office/drawing/2014/main" val="2723701512"/>
                  </a:ext>
                </a:extLst>
              </a:tr>
            </a:tbl>
          </a:graphicData>
        </a:graphic>
      </p:graphicFrame>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148936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p:txBody>
          <a:bodyPr/>
          <a:lstStyle/>
          <a:p>
            <a:r>
              <a:rPr lang="en-US" dirty="0"/>
              <a:t>This concludes the Board of Assessor’s slide show</a:t>
            </a:r>
          </a:p>
          <a:p>
            <a:r>
              <a:rPr lang="en-US" dirty="0"/>
              <a:t>We now refer to the packet of information prepared for this hearing</a:t>
            </a:r>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3590743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Hearing Requires Two Votes</a:t>
            </a:r>
          </a:p>
          <a:p>
            <a:r>
              <a:rPr lang="en-US" dirty="0"/>
              <a:t>What is Classification</a:t>
            </a:r>
          </a:p>
          <a:p>
            <a:r>
              <a:rPr lang="en-US" dirty="0"/>
              <a:t>What is a Tax Shift</a:t>
            </a:r>
          </a:p>
          <a:p>
            <a:r>
              <a:rPr lang="en-US" dirty="0"/>
              <a:t>Overall Assessed Property in Dedham</a:t>
            </a:r>
          </a:p>
          <a:p>
            <a:r>
              <a:rPr lang="en-US" dirty="0"/>
              <a:t>Average Values</a:t>
            </a:r>
          </a:p>
          <a:p>
            <a:r>
              <a:rPr lang="en-US" dirty="0"/>
              <a:t>Estimated Tax Rates</a:t>
            </a:r>
          </a:p>
          <a:p>
            <a:r>
              <a:rPr lang="en-US" dirty="0"/>
              <a:t>Historical Rates</a:t>
            </a:r>
          </a:p>
          <a:p>
            <a:r>
              <a:rPr lang="en-US" dirty="0"/>
              <a:t>Closing</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837110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dirty="0"/>
              <a:t>     Hearing Requires Two Votes by Board of                   			    Selectman</a:t>
            </a:r>
          </a:p>
        </p:txBody>
      </p:sp>
      <p:sp>
        <p:nvSpPr>
          <p:cNvPr id="3" name="Content Placeholder 2"/>
          <p:cNvSpPr>
            <a:spLocks noGrp="1"/>
          </p:cNvSpPr>
          <p:nvPr>
            <p:ph idx="1"/>
          </p:nvPr>
        </p:nvSpPr>
        <p:spPr/>
        <p:txBody>
          <a:bodyPr>
            <a:normAutofit fontScale="92500" lnSpcReduction="20000"/>
          </a:bodyPr>
          <a:lstStyle/>
          <a:p>
            <a:r>
              <a:rPr lang="en-US" dirty="0"/>
              <a:t>Does the Select Board want to continue classification for the Town of Dedham? </a:t>
            </a:r>
          </a:p>
          <a:p>
            <a:pPr lvl="1"/>
            <a:r>
              <a:rPr lang="en-US" dirty="0"/>
              <a:t>The Board of Assessors recommends to continue classification for the Town of Dedham</a:t>
            </a:r>
          </a:p>
          <a:p>
            <a:r>
              <a:rPr lang="en-US" dirty="0"/>
              <a:t>If classification does continue, what shift does the Select Board vote to use? </a:t>
            </a:r>
          </a:p>
          <a:p>
            <a:pPr lvl="1"/>
            <a:r>
              <a:rPr lang="en-US" dirty="0"/>
              <a:t>Historically the Town has shifted the maximum amount allowed. The BOA recommends the maximum shift of 1.75</a:t>
            </a:r>
          </a:p>
          <a:p>
            <a:r>
              <a:rPr lang="en-US" dirty="0"/>
              <a:t>Based on these votes a tax rate for Fiscal Year 2021 is created.</a:t>
            </a:r>
          </a:p>
          <a:p>
            <a:endParaRPr lang="en-US" dirty="0"/>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9971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Classification?</a:t>
            </a:r>
          </a:p>
        </p:txBody>
      </p:sp>
      <p:sp>
        <p:nvSpPr>
          <p:cNvPr id="3" name="Content Placeholder 2"/>
          <p:cNvSpPr>
            <a:spLocks noGrp="1"/>
          </p:cNvSpPr>
          <p:nvPr>
            <p:ph idx="1"/>
          </p:nvPr>
        </p:nvSpPr>
        <p:spPr/>
        <p:txBody>
          <a:bodyPr>
            <a:normAutofit/>
          </a:bodyPr>
          <a:lstStyle/>
          <a:p>
            <a:r>
              <a:rPr lang="en-US" dirty="0"/>
              <a:t>Municipalities have the option of taxing the various classes of property differently. </a:t>
            </a:r>
          </a:p>
          <a:p>
            <a:r>
              <a:rPr lang="en-US" dirty="0"/>
              <a:t>Classes are:  </a:t>
            </a:r>
          </a:p>
          <a:p>
            <a:pPr marL="514350" indent="-514350">
              <a:buAutoNum type="arabicPeriod"/>
            </a:pPr>
            <a:r>
              <a:rPr lang="en-US" dirty="0"/>
              <a:t>Residential </a:t>
            </a:r>
          </a:p>
          <a:p>
            <a:pPr marL="514350" indent="-514350">
              <a:buAutoNum type="arabicPeriod"/>
            </a:pPr>
            <a:r>
              <a:rPr lang="en-US" dirty="0"/>
              <a:t>Commercial,  Industrial, Personal Property (CIP)</a:t>
            </a:r>
          </a:p>
          <a:p>
            <a:r>
              <a:rPr lang="en-US" dirty="0"/>
              <a:t>The use of classification creates a tax shift </a:t>
            </a:r>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301796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92500" lnSpcReduction="10000"/>
          </a:bodyPr>
          <a:lstStyle/>
          <a:p>
            <a:r>
              <a:rPr lang="en-US" dirty="0"/>
              <a:t>Massachusetts communities may shift some of the residential tax burden onto the commercial, industrial, and personal properties (CIP) by adopting a residential factor which creates a split tax rate. </a:t>
            </a:r>
          </a:p>
          <a:p>
            <a:r>
              <a:rPr lang="en-US" dirty="0"/>
              <a:t>Dedham has historically had a split tax rate</a:t>
            </a:r>
          </a:p>
          <a:p>
            <a:pPr lvl="1"/>
            <a:r>
              <a:rPr lang="en-US" dirty="0"/>
              <a:t>Split tax rates tax CIP at a higher rate than residential property. </a:t>
            </a:r>
          </a:p>
          <a:p>
            <a:pPr lvl="1"/>
            <a:r>
              <a:rPr lang="en-US" dirty="0"/>
              <a:t>Note personal property is business property such as equipment, furniture, computers, etc.</a:t>
            </a:r>
          </a:p>
          <a:p>
            <a:endParaRPr lang="en-US" dirty="0"/>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106204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Tax Shift?</a:t>
            </a:r>
          </a:p>
        </p:txBody>
      </p:sp>
      <p:sp>
        <p:nvSpPr>
          <p:cNvPr id="3" name="Content Placeholder 2"/>
          <p:cNvSpPr>
            <a:spLocks noGrp="1"/>
          </p:cNvSpPr>
          <p:nvPr>
            <p:ph idx="1"/>
          </p:nvPr>
        </p:nvSpPr>
        <p:spPr/>
        <p:txBody>
          <a:bodyPr>
            <a:normAutofit fontScale="70000" lnSpcReduction="20000"/>
          </a:bodyPr>
          <a:lstStyle/>
          <a:p>
            <a:r>
              <a:rPr lang="en-US" dirty="0"/>
              <a:t>How is it calculated</a:t>
            </a:r>
          </a:p>
          <a:p>
            <a:pPr lvl="1"/>
            <a:r>
              <a:rPr lang="en-US" dirty="0"/>
              <a:t>Each type of property is classified into categories Residential or CIP</a:t>
            </a:r>
          </a:p>
          <a:p>
            <a:pPr lvl="1"/>
            <a:r>
              <a:rPr lang="en-US" dirty="0"/>
              <a:t>Each of these categories represents a percentage of the total assessed property in Town</a:t>
            </a:r>
          </a:p>
          <a:p>
            <a:pPr marL="342900" lvl="1" indent="-342900">
              <a:buFont typeface="Arial" panose="020B0604020202020204" pitchFamily="34" charset="0"/>
              <a:buChar char="•"/>
            </a:pPr>
            <a:r>
              <a:rPr lang="en-US" dirty="0"/>
              <a:t>Last December 2019, the Board of Selectman, in consultation with the Board of Assessors, voted to set the fiscal year of 2020 shift factor at 1.75, the maximum shift available for Dedham. CIP Property percentage is then multiplied by the shift factor (18%CIP x 1.75 Shift = 31.29%)</a:t>
            </a:r>
          </a:p>
          <a:p>
            <a:r>
              <a:rPr lang="en-US" dirty="0"/>
              <a:t>This means that for FY20, CIP property, while representing just </a:t>
            </a:r>
            <a:r>
              <a:rPr lang="en-US"/>
              <a:t>over 18.5% </a:t>
            </a:r>
            <a:r>
              <a:rPr lang="en-US" dirty="0"/>
              <a:t>of the total taxable value, paid just over 32.50% of the total taxes.</a:t>
            </a:r>
          </a:p>
          <a:p>
            <a:r>
              <a:rPr lang="en-US" dirty="0"/>
              <a:t>This percentage is then subtracted from 100%. This difference is the total burden for residential properties (100% - 32.5099%CIP = 67.4901% Residential)</a:t>
            </a:r>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1689315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Overall Assessed Value of Property</a:t>
            </a:r>
          </a:p>
        </p:txBody>
      </p:sp>
      <p:sp>
        <p:nvSpPr>
          <p:cNvPr id="3" name="Content Placeholder 2"/>
          <p:cNvSpPr>
            <a:spLocks noGrp="1"/>
          </p:cNvSpPr>
          <p:nvPr>
            <p:ph idx="1"/>
          </p:nvPr>
        </p:nvSpPr>
        <p:spPr/>
        <p:txBody>
          <a:bodyPr>
            <a:normAutofit fontScale="92500" lnSpcReduction="20000"/>
          </a:bodyPr>
          <a:lstStyle/>
          <a:p>
            <a:r>
              <a:rPr lang="en-US" dirty="0"/>
              <a:t>These values are as of January 1, 2020, and are based on sales and data analysis from activity in calendar year 2019</a:t>
            </a:r>
          </a:p>
          <a:p>
            <a:r>
              <a:rPr lang="en-US" dirty="0"/>
              <a:t>Residential  $4.609 billion</a:t>
            </a:r>
          </a:p>
          <a:p>
            <a:r>
              <a:rPr lang="en-US" dirty="0"/>
              <a:t>Commercial  $819 million</a:t>
            </a:r>
          </a:p>
          <a:p>
            <a:r>
              <a:rPr lang="en-US" dirty="0"/>
              <a:t>Industrial  $45.7 million</a:t>
            </a:r>
          </a:p>
          <a:p>
            <a:r>
              <a:rPr lang="en-US" dirty="0"/>
              <a:t>Personal Property  $187 million</a:t>
            </a:r>
          </a:p>
          <a:p>
            <a:r>
              <a:rPr lang="en-US" dirty="0"/>
              <a:t>Total of all Property  $5.660 billion</a:t>
            </a:r>
          </a:p>
          <a:p>
            <a:r>
              <a:rPr lang="en-US" dirty="0"/>
              <a:t>Residential represents just over 81.42% while CIP represents approximately 18.58%</a:t>
            </a:r>
          </a:p>
          <a:p>
            <a:endParaRPr lang="en-US" dirty="0"/>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21865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Average Values</a:t>
            </a:r>
          </a:p>
        </p:txBody>
      </p:sp>
      <p:sp>
        <p:nvSpPr>
          <p:cNvPr id="3" name="Content Placeholder 2"/>
          <p:cNvSpPr>
            <a:spLocks noGrp="1"/>
          </p:cNvSpPr>
          <p:nvPr>
            <p:ph idx="1"/>
          </p:nvPr>
        </p:nvSpPr>
        <p:spPr/>
        <p:txBody>
          <a:bodyPr>
            <a:normAutofit fontScale="92500"/>
          </a:bodyPr>
          <a:lstStyle/>
          <a:p>
            <a:r>
              <a:rPr lang="en-US" dirty="0"/>
              <a:t>Assessors do not raise or lower taxes. It is our responsibility to find the “full and fair cash value of properties.”</a:t>
            </a:r>
          </a:p>
          <a:p>
            <a:r>
              <a:rPr lang="en-US" dirty="0"/>
              <a:t>As of 1/1/20 the average single-family home was assessed at $550,083. (6,627 SFH / $3.645B)</a:t>
            </a:r>
          </a:p>
          <a:p>
            <a:pPr lvl="1"/>
            <a:r>
              <a:rPr lang="en-US" dirty="0"/>
              <a:t>The previous year was $540,688 an increase of 1.74%</a:t>
            </a:r>
          </a:p>
          <a:p>
            <a:r>
              <a:rPr lang="en-US" dirty="0"/>
              <a:t>As of 1/1/20 the average Commercial/Industrial (CI) property was assessed at $2,365,873 an increase of 4.94%</a:t>
            </a:r>
          </a:p>
          <a:p>
            <a:pPr marL="0" indent="0">
              <a:buNone/>
            </a:pPr>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extLst>
      <p:ext uri="{BB962C8B-B14F-4D97-AF65-F5344CB8AC3E}">
        <p14:creationId xmlns:p14="http://schemas.microsoft.com/office/powerpoint/2010/main" val="777571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Estimated Tax Rates</a:t>
            </a:r>
          </a:p>
        </p:txBody>
      </p:sp>
      <p:sp>
        <p:nvSpPr>
          <p:cNvPr id="3" name="Content Placeholder 2"/>
          <p:cNvSpPr>
            <a:spLocks noGrp="1"/>
          </p:cNvSpPr>
          <p:nvPr>
            <p:ph idx="1"/>
          </p:nvPr>
        </p:nvSpPr>
        <p:spPr/>
        <p:txBody>
          <a:bodyPr>
            <a:normAutofit/>
          </a:bodyPr>
          <a:lstStyle/>
          <a:p>
            <a:r>
              <a:rPr lang="en-US" dirty="0"/>
              <a:t>If Classification continues at a shift of 1.75 for FY21:</a:t>
            </a:r>
          </a:p>
          <a:p>
            <a:pPr lvl="1"/>
            <a:r>
              <a:rPr lang="en-US" dirty="0"/>
              <a:t>Residential = $13.67 per $1,000 of value</a:t>
            </a:r>
          </a:p>
          <a:p>
            <a:pPr lvl="1"/>
            <a:r>
              <a:rPr lang="en-US" dirty="0"/>
              <a:t>CIP = $28.86 per $1,000 of value</a:t>
            </a:r>
          </a:p>
          <a:p>
            <a:pPr lvl="1"/>
            <a:endParaRPr lang="en-US" dirty="0"/>
          </a:p>
          <a:p>
            <a:r>
              <a:rPr lang="en-US" dirty="0"/>
              <a:t>Therefore each $100,000 of value equals approximately $1,367 in residential taxes and $2,886 in CIP taxes</a:t>
            </a:r>
          </a:p>
        </p:txBody>
      </p:sp>
      <p:sp>
        <p:nvSpPr>
          <p:cNvPr id="4" name="Date Placeholder 3"/>
          <p:cNvSpPr>
            <a:spLocks noGrp="1"/>
          </p:cNvSpPr>
          <p:nvPr>
            <p:ph type="dt" sz="half" idx="10"/>
          </p:nvPr>
        </p:nvSpPr>
        <p:spPr/>
        <p:txBody>
          <a:bodyPr/>
          <a:lstStyle/>
          <a:p>
            <a:r>
              <a:rPr lang="en-US"/>
              <a:t>12/3/2020</a:t>
            </a:r>
            <a:endParaRPr lang="en-US" dirty="0"/>
          </a:p>
        </p:txBody>
      </p:sp>
      <p:sp>
        <p:nvSpPr>
          <p:cNvPr id="5" name="Footer Placeholder 4"/>
          <p:cNvSpPr>
            <a:spLocks noGrp="1"/>
          </p:cNvSpPr>
          <p:nvPr>
            <p:ph type="ftr" sz="quarter" idx="11"/>
          </p:nvPr>
        </p:nvSpPr>
        <p:spPr/>
        <p:txBody>
          <a:bodyPr/>
          <a:lstStyle/>
          <a:p>
            <a:r>
              <a:rPr lang="en-US"/>
              <a:t>FY 21 Classification Hearing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1905</TotalTime>
  <Words>825</Words>
  <Application>Microsoft Office PowerPoint</Application>
  <PresentationFormat>On-screen Show (4:3)</PresentationFormat>
  <Paragraphs>160</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Fiscal Year 2021 Classification Hearing</vt:lpstr>
      <vt:lpstr>Agenda</vt:lpstr>
      <vt:lpstr>     Hearing Requires Two Votes by Board of                          Selectman</vt:lpstr>
      <vt:lpstr>What is Classification?</vt:lpstr>
      <vt:lpstr>What is a Tax Shift?</vt:lpstr>
      <vt:lpstr>What is a Tax Shift?</vt:lpstr>
      <vt:lpstr>Overall Assessed Value of Property</vt:lpstr>
      <vt:lpstr>Average Values</vt:lpstr>
      <vt:lpstr>Estimated Tax Rates</vt:lpstr>
      <vt:lpstr>Historical Rates</vt:lpstr>
      <vt:lpstr>Historical Levy Raised</vt:lpstr>
      <vt:lpstr>Closing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2014 Classification Hearing</dc:title>
  <dc:creator>Michael</dc:creator>
  <cp:lastModifiedBy>Kevin Doyle</cp:lastModifiedBy>
  <cp:revision>96</cp:revision>
  <cp:lastPrinted>2020-12-07T18:22:18Z</cp:lastPrinted>
  <dcterms:created xsi:type="dcterms:W3CDTF">2014-12-04T11:17:49Z</dcterms:created>
  <dcterms:modified xsi:type="dcterms:W3CDTF">2020-12-07T18:26:28Z</dcterms:modified>
</cp:coreProperties>
</file>