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9"/>
  </p:notesMasterIdLst>
  <p:handoutMasterIdLst>
    <p:handoutMasterId r:id="rId20"/>
  </p:handoutMasterIdLst>
  <p:sldIdLst>
    <p:sldId id="422" r:id="rId2"/>
    <p:sldId id="409" r:id="rId3"/>
    <p:sldId id="423" r:id="rId4"/>
    <p:sldId id="394" r:id="rId5"/>
    <p:sldId id="424" r:id="rId6"/>
    <p:sldId id="418" r:id="rId7"/>
    <p:sldId id="395" r:id="rId8"/>
    <p:sldId id="397" r:id="rId9"/>
    <p:sldId id="415" r:id="rId10"/>
    <p:sldId id="416" r:id="rId11"/>
    <p:sldId id="399" r:id="rId12"/>
    <p:sldId id="401" r:id="rId13"/>
    <p:sldId id="402" r:id="rId14"/>
    <p:sldId id="410" r:id="rId15"/>
    <p:sldId id="412" r:id="rId16"/>
    <p:sldId id="421" r:id="rId17"/>
    <p:sldId id="400" r:id="rId18"/>
  </p:sldIdLst>
  <p:sldSz cx="9144000" cy="6858000" type="screen4x3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5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847"/>
    <a:srgbClr val="99B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92976" autoAdjust="0"/>
  </p:normalViewPr>
  <p:slideViewPr>
    <p:cSldViewPr>
      <p:cViewPr>
        <p:scale>
          <a:sx n="101" d="100"/>
          <a:sy n="101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1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780" y="-120"/>
      </p:cViewPr>
      <p:guideLst>
        <p:guide orient="horz" pos="2932"/>
        <p:guide pos="22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1227" cy="466262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3936" y="0"/>
            <a:ext cx="3041227" cy="466262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r">
              <a:defRPr sz="1200"/>
            </a:lvl1pPr>
          </a:lstStyle>
          <a:p>
            <a:fld id="{C26A89F5-AB92-4895-BDF6-30B47E1DF514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225"/>
            <a:ext cx="3041227" cy="466262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3936" y="8841225"/>
            <a:ext cx="3041227" cy="466262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r">
              <a:defRPr sz="1200"/>
            </a:lvl1pPr>
          </a:lstStyle>
          <a:p>
            <a:fld id="{FC02CB42-73A7-4665-9987-26533046E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94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1227" cy="466262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3936" y="0"/>
            <a:ext cx="3041227" cy="466262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r">
              <a:defRPr sz="1200"/>
            </a:lvl1pPr>
          </a:lstStyle>
          <a:p>
            <a:fld id="{EB03782A-A188-4D47-B48B-A2788BB2235B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8" tIns="46159" rIns="92318" bIns="461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2227"/>
            <a:ext cx="5612129" cy="4188288"/>
          </a:xfrm>
          <a:prstGeom prst="rect">
            <a:avLst/>
          </a:prstGeom>
        </p:spPr>
        <p:txBody>
          <a:bodyPr vert="horz" lIns="92318" tIns="46159" rIns="92318" bIns="461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225"/>
            <a:ext cx="3041227" cy="466262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3936" y="8841225"/>
            <a:ext cx="3041227" cy="466262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r">
              <a:defRPr sz="1200"/>
            </a:lvl1pPr>
          </a:lstStyle>
          <a:p>
            <a:fld id="{282788F6-8D78-47C4-BDC0-0E528F3F72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5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88F6-8D78-47C4-BDC0-0E528F3F729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6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0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0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2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31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5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48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5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39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5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56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0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J. Kern 9/24/15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C3615-DCFB-469E-9CB0-DF30A0E277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55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entury" panose="02040604050505020304" pitchFamily="18" charset="0"/>
              </a:rPr>
              <a:t>An Investment In Our Community</a:t>
            </a:r>
            <a:endParaRPr lang="en-US" sz="32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entury" panose="02040604050505020304" pitchFamily="18" charset="0"/>
              </a:rPr>
              <a:t>The CPA is an investment that pays big returns back to taxpayers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The money collected in the surcharge is effectively guaranteed a positive return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In the last 7 years the average annual return would have been 39 cents on the dollar!!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Unlike an investment, this is money we MUST and will spend anyway on capital projects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Unlike an investment there is no way to lose money, some positive return is assured by program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64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/>
          <a:p>
            <a:pPr marL="0" indent="0"/>
            <a:r>
              <a:rPr lang="en-US" sz="3200" b="1" dirty="0" smtClean="0">
                <a:latin typeface="Century" pitchFamily="18" charset="0"/>
              </a:rPr>
              <a:t>CPA What is it?  How does it work? (cont.)</a:t>
            </a:r>
            <a:endParaRPr lang="en-US" sz="32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latin typeface="Century" pitchFamily="18" charset="0"/>
              </a:rPr>
              <a:t>Recent Tax Trends:</a:t>
            </a:r>
          </a:p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Residential rate:</a:t>
            </a:r>
          </a:p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FY14:      $16.08 </a:t>
            </a:r>
          </a:p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				(21 cent reduction)</a:t>
            </a:r>
          </a:p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FY15:      $15.87</a:t>
            </a:r>
          </a:p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				(38 cent reduction)</a:t>
            </a:r>
          </a:p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FY16:      $15.49</a:t>
            </a:r>
          </a:p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				(58 cent reduction)</a:t>
            </a:r>
          </a:p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FY17:      $14.91	</a:t>
            </a:r>
          </a:p>
          <a:p>
            <a:pPr marL="0" indent="0">
              <a:buNone/>
            </a:pPr>
            <a:r>
              <a:rPr lang="en-US" sz="1900" dirty="0" smtClean="0">
                <a:latin typeface="Century" pitchFamily="18" charset="0"/>
              </a:rPr>
              <a:t>preliminary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entury" pitchFamily="18" charset="0"/>
              </a:rPr>
              <a:t>1% (CPA surcharge) of the FY17 rate = 15 cents.   </a:t>
            </a:r>
            <a:endParaRPr lang="en-US" dirty="0" smtClean="0">
              <a:latin typeface="Century" pitchFamily="18" charset="0"/>
            </a:endParaRPr>
          </a:p>
          <a:p>
            <a:pPr marL="857250" lvl="2" indent="0">
              <a:buNone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9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Autofit/>
          </a:bodyPr>
          <a:lstStyle/>
          <a:p>
            <a:pPr marL="0" indent="0"/>
            <a:r>
              <a:rPr lang="en-US" sz="3600" b="1" dirty="0">
                <a:latin typeface="Century" pitchFamily="18" charset="0"/>
              </a:rPr>
              <a:t>Community Preservation Act (CPA)</a:t>
            </a:r>
            <a:endParaRPr lang="en-US" sz="36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>
                <a:latin typeface="Century" pitchFamily="18" charset="0"/>
              </a:rPr>
              <a:t> </a:t>
            </a: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34363"/>
            <a:ext cx="2667000" cy="1981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524000"/>
            <a:ext cx="2685461" cy="1981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733802"/>
            <a:ext cx="2667000" cy="21328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2"/>
            <a:ext cx="2667000" cy="2132888"/>
          </a:xfrm>
          <a:prstGeom prst="rect">
            <a:avLst/>
          </a:prstGeom>
        </p:spPr>
      </p:pic>
      <p:pic>
        <p:nvPicPr>
          <p:cNvPr id="9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544726"/>
            <a:ext cx="2511983" cy="1970837"/>
          </a:xfrm>
          <a:prstGeom prst="rect">
            <a:avLst/>
          </a:prstGeom>
        </p:spPr>
      </p:pic>
      <p:pic>
        <p:nvPicPr>
          <p:cNvPr id="10" name="Picture 9" descr="Gonzalez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00801" y="3733802"/>
            <a:ext cx="2530770" cy="213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5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838200"/>
          </a:xfrm>
        </p:spPr>
        <p:txBody>
          <a:bodyPr>
            <a:normAutofit/>
          </a:bodyPr>
          <a:lstStyle/>
          <a:p>
            <a:pPr marL="0" indent="0"/>
            <a:r>
              <a:rPr lang="en-US" sz="3600" b="1" dirty="0">
                <a:latin typeface="Century" pitchFamily="18" charset="0"/>
              </a:rPr>
              <a:t>Community Preservation Act (CPA</a:t>
            </a:r>
            <a:r>
              <a:rPr lang="en-US" sz="3600" b="1" dirty="0" smtClean="0">
                <a:latin typeface="Century" pitchFamily="18" charset="0"/>
              </a:rPr>
              <a:t>)</a:t>
            </a:r>
            <a:endParaRPr lang="en-US" sz="36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Century" pitchFamily="18" charset="0"/>
            </a:endParaRPr>
          </a:p>
          <a:p>
            <a:r>
              <a:rPr lang="en-US" dirty="0" smtClean="0">
                <a:latin typeface="Century" pitchFamily="18" charset="0"/>
              </a:rPr>
              <a:t>Since 2011, The Town of Dedham has done  24 projects that would have been CPA </a:t>
            </a:r>
            <a:r>
              <a:rPr lang="en-US" dirty="0" err="1" smtClean="0">
                <a:latin typeface="Century" pitchFamily="18" charset="0"/>
              </a:rPr>
              <a:t>elligible</a:t>
            </a:r>
            <a:r>
              <a:rPr lang="en-US" dirty="0" smtClean="0">
                <a:latin typeface="Century" pitchFamily="18" charset="0"/>
              </a:rPr>
              <a:t>.</a:t>
            </a:r>
          </a:p>
          <a:p>
            <a:r>
              <a:rPr lang="en-US" dirty="0" smtClean="0">
                <a:latin typeface="Century" pitchFamily="18" charset="0"/>
              </a:rPr>
              <a:t>The Total Cost of These Projects in between 15-20 Million Dollars.</a:t>
            </a:r>
          </a:p>
          <a:p>
            <a:r>
              <a:rPr lang="en-US" dirty="0" smtClean="0">
                <a:latin typeface="Century" pitchFamily="18" charset="0"/>
              </a:rPr>
              <a:t>The Taxpayers paid 100% of the cost, passing on MILLIONS of CPA Trust Fund dollars.</a:t>
            </a:r>
          </a:p>
          <a:p>
            <a:pPr marL="857250" lvl="2" indent="0">
              <a:buFont typeface="Wingdings" pitchFamily="2" charset="2"/>
              <a:buChar char="Ø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5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/>
          <a:p>
            <a:pPr marL="0" indent="0"/>
            <a:r>
              <a:rPr lang="en-US" sz="2800" b="1" dirty="0" smtClean="0">
                <a:latin typeface="Century" pitchFamily="18" charset="0"/>
              </a:rPr>
              <a:t>CPA What is it?  How does it work? (cont.)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>
            <a:normAutofit/>
          </a:bodyPr>
          <a:lstStyle/>
          <a:p>
            <a:pPr marL="112713" indent="0">
              <a:buNone/>
            </a:pPr>
            <a:r>
              <a:rPr lang="en-US" dirty="0" smtClean="0">
                <a:latin typeface="Century" pitchFamily="18" charset="0"/>
              </a:rPr>
              <a:t>If the Town had approved a 1% CPA in       2003 (with 100k excluded):</a:t>
            </a:r>
          </a:p>
          <a:p>
            <a:pPr marL="0" indent="0">
              <a:buNone/>
            </a:pPr>
            <a:endParaRPr lang="en-US" dirty="0" smtClean="0">
              <a:latin typeface="Century" pitchFamily="18" charset="0"/>
            </a:endParaRPr>
          </a:p>
          <a:p>
            <a:pPr marL="804863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entury" pitchFamily="18" charset="0"/>
              </a:rPr>
              <a:t>The Town Would Have Raised $10.63 Million Dollars.</a:t>
            </a:r>
          </a:p>
          <a:p>
            <a:pPr marL="804863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Century" pitchFamily="18" charset="0"/>
              </a:rPr>
              <a:t>Of the 10.63 Million Raised, only 4.35 would have come from residential </a:t>
            </a:r>
            <a:r>
              <a:rPr lang="en-US" sz="2800" dirty="0" smtClean="0">
                <a:latin typeface="Century" pitchFamily="18" charset="0"/>
              </a:rPr>
              <a:t>taxpayers.</a:t>
            </a:r>
          </a:p>
          <a:p>
            <a:pPr marL="804863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entury" pitchFamily="18" charset="0"/>
              </a:rPr>
              <a:t>The Average Annual Surcharge to Residential Taxpayers would have been $39.75 each year.</a:t>
            </a:r>
          </a:p>
          <a:p>
            <a:endParaRPr lang="en-US" dirty="0" smtClean="0">
              <a:latin typeface="Century" pitchFamily="18" charset="0"/>
            </a:endParaRPr>
          </a:p>
          <a:p>
            <a:endParaRPr lang="en-US" dirty="0" smtClean="0">
              <a:latin typeface="Century" pitchFamily="18" charset="0"/>
            </a:endParaRPr>
          </a:p>
          <a:p>
            <a:pPr marL="0" indent="0">
              <a:buNone/>
            </a:pPr>
            <a:endParaRPr lang="en-US" dirty="0" smtClean="0">
              <a:latin typeface="Century" pitchFamily="18" charset="0"/>
            </a:endParaRPr>
          </a:p>
          <a:p>
            <a:pPr marL="857250" lvl="2" indent="0">
              <a:buFont typeface="Wingdings" pitchFamily="2" charset="2"/>
              <a:buChar char="Ø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5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entury" panose="02040604050505020304" pitchFamily="18" charset="0"/>
              </a:rPr>
              <a:t>Gonzalez Field Project</a:t>
            </a:r>
            <a:endParaRPr lang="en-US" sz="36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</a:t>
            </a:r>
            <a:r>
              <a:rPr lang="en-US" dirty="0" smtClean="0">
                <a:latin typeface="Century" panose="02040604050505020304" pitchFamily="18" charset="0"/>
              </a:rPr>
              <a:t>2.4 Million Dollar Soccer Field and Recreation Complex Approved At Town Meeting Spring 2016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Will be financed by Ten Year Bond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The Average Annual Payment from the town will be: $254,000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The cost to the average </a:t>
            </a:r>
            <a:r>
              <a:rPr lang="en-US" dirty="0">
                <a:latin typeface="Century" panose="02040604050505020304" pitchFamily="18" charset="0"/>
              </a:rPr>
              <a:t>r</a:t>
            </a:r>
            <a:r>
              <a:rPr lang="en-US" dirty="0" smtClean="0">
                <a:latin typeface="Century" panose="02040604050505020304" pitchFamily="18" charset="0"/>
              </a:rPr>
              <a:t>esidential </a:t>
            </a:r>
            <a:r>
              <a:rPr lang="en-US" dirty="0">
                <a:latin typeface="Century" panose="02040604050505020304" pitchFamily="18" charset="0"/>
              </a:rPr>
              <a:t>t</a:t>
            </a:r>
            <a:r>
              <a:rPr lang="en-US" dirty="0" smtClean="0">
                <a:latin typeface="Century" panose="02040604050505020304" pitchFamily="18" charset="0"/>
              </a:rPr>
              <a:t>axpayer </a:t>
            </a:r>
            <a:r>
              <a:rPr lang="en-US" dirty="0">
                <a:latin typeface="Century" panose="02040604050505020304" pitchFamily="18" charset="0"/>
              </a:rPr>
              <a:t>w</a:t>
            </a:r>
            <a:r>
              <a:rPr lang="en-US" dirty="0" smtClean="0">
                <a:latin typeface="Century" panose="02040604050505020304" pitchFamily="18" charset="0"/>
              </a:rPr>
              <a:t>ill be: $20.00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11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entury" panose="02040604050505020304" pitchFamily="18" charset="0"/>
              </a:rPr>
              <a:t>Gonzalez Field Project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Century" panose="02040604050505020304" pitchFamily="18" charset="0"/>
              </a:rPr>
              <a:t>Under the current arrangement Dedham’s taxpayers will be spending about $17.00 per year from their tax bill for the next ten years to fund bonds on CPA eligible components of Gonzalez Field.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If we had used the CPA, the residential and commercial taxpayers would have paid about $10 a year and the rest would have came from CPA Trust Fund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6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" panose="02040604050505020304" pitchFamily="18" charset="0"/>
              </a:rPr>
              <a:t>Key Points 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entury" pitchFamily="18" charset="0"/>
              </a:rPr>
              <a:t>The Town is under no obligation to spend any money in any one year.</a:t>
            </a:r>
            <a:endParaRPr lang="en-US" dirty="0">
              <a:latin typeface="Century" pitchFamily="18" charset="0"/>
            </a:endParaRPr>
          </a:p>
          <a:p>
            <a:r>
              <a:rPr lang="en-US" b="1" dirty="0" smtClean="0">
                <a:latin typeface="Century" pitchFamily="18" charset="0"/>
              </a:rPr>
              <a:t>Level effort capital expenditures will result in a lower tax burden on Dedham residents.</a:t>
            </a:r>
          </a:p>
          <a:p>
            <a:r>
              <a:rPr lang="en-US" dirty="0" smtClean="0">
                <a:latin typeface="Century" pitchFamily="18" charset="0"/>
              </a:rPr>
              <a:t>In </a:t>
            </a:r>
            <a:r>
              <a:rPr lang="en-US" dirty="0">
                <a:latin typeface="Century" pitchFamily="18" charset="0"/>
              </a:rPr>
              <a:t>year </a:t>
            </a:r>
            <a:r>
              <a:rPr lang="en-US" dirty="0" smtClean="0">
                <a:latin typeface="Century" pitchFamily="18" charset="0"/>
              </a:rPr>
              <a:t>1 </a:t>
            </a:r>
            <a:r>
              <a:rPr lang="en-US" dirty="0">
                <a:latin typeface="Century" pitchFamily="18" charset="0"/>
              </a:rPr>
              <a:t>we will shift the cost of the surcharge </a:t>
            </a:r>
            <a:r>
              <a:rPr lang="en-US" dirty="0" smtClean="0">
                <a:latin typeface="Century" pitchFamily="18" charset="0"/>
              </a:rPr>
              <a:t>from the Regular Tax levy.  This will not be a tax increase.</a:t>
            </a:r>
          </a:p>
          <a:p>
            <a:r>
              <a:rPr lang="en-US" dirty="0" smtClean="0">
                <a:latin typeface="Century" pitchFamily="18" charset="0"/>
              </a:rPr>
              <a:t>As the town does projects in the subsequent years the savings for town will be considerable.</a:t>
            </a:r>
            <a:endParaRPr lang="en-US" dirty="0">
              <a:latin typeface="Century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63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Autofit/>
          </a:bodyPr>
          <a:lstStyle/>
          <a:p>
            <a:pPr marL="0" indent="0"/>
            <a:r>
              <a:rPr lang="en-US" sz="3600" b="1" dirty="0">
                <a:latin typeface="Century" pitchFamily="18" charset="0"/>
              </a:rPr>
              <a:t>Community Preservation Act (CPA)</a:t>
            </a:r>
            <a:endParaRPr lang="en-US" sz="36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entury" pitchFamily="18" charset="0"/>
              </a:rPr>
              <a:t>The town can do the same amount of projects for less money, or spend the same amount of money and do additional projects.</a:t>
            </a:r>
          </a:p>
          <a:p>
            <a:r>
              <a:rPr lang="en-US" dirty="0" smtClean="0">
                <a:latin typeface="Century" pitchFamily="18" charset="0"/>
              </a:rPr>
              <a:t>The final say would be up to Town Meeting.</a:t>
            </a:r>
          </a:p>
          <a:p>
            <a:r>
              <a:rPr lang="en-US" dirty="0" smtClean="0">
                <a:latin typeface="Century" pitchFamily="18" charset="0"/>
              </a:rPr>
              <a:t>A way to bring state tax dollars that Dedham taxpayers are paying through Registry Fees to the state back to Dedham and not to other communities.</a:t>
            </a:r>
          </a:p>
          <a:p>
            <a:r>
              <a:rPr lang="en-US" dirty="0" smtClean="0">
                <a:latin typeface="Century" pitchFamily="18" charset="0"/>
              </a:rPr>
              <a:t>Even at a 30% or less match will still bring millions back to Dedham. It is a GREAT and guaranteed investment. </a:t>
            </a:r>
          </a:p>
          <a:p>
            <a:r>
              <a:rPr lang="en-US" dirty="0" smtClean="0">
                <a:latin typeface="Century" pitchFamily="18" charset="0"/>
              </a:rPr>
              <a:t>There is NO evidence that CPA reimbursements will end and this would require act of legislature.</a:t>
            </a:r>
          </a:p>
          <a:p>
            <a:pPr marL="457200" lvl="1" indent="0">
              <a:buNone/>
            </a:pPr>
            <a:endParaRPr lang="en-US" dirty="0">
              <a:latin typeface="Century" pitchFamily="18" charset="0"/>
            </a:endParaRPr>
          </a:p>
          <a:p>
            <a:pPr marL="857250" lvl="2" indent="0">
              <a:buFont typeface="Wingdings" pitchFamily="2" charset="2"/>
              <a:buChar char="Ø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5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entury" pitchFamily="18" charset="0"/>
              </a:rPr>
              <a:t>Community Preservation Act (CPA)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Take Home Message: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If Dedham had passed a 1% CPA in 2003 the town would have raised over 6 million </a:t>
            </a:r>
            <a:r>
              <a:rPr lang="en-US" dirty="0">
                <a:latin typeface="Century" panose="02040604050505020304" pitchFamily="18" charset="0"/>
              </a:rPr>
              <a:t>d</a:t>
            </a:r>
            <a:r>
              <a:rPr lang="en-US" dirty="0" smtClean="0">
                <a:latin typeface="Century" panose="02040604050505020304" pitchFamily="18" charset="0"/>
              </a:rPr>
              <a:t>ollars for Town Meeting-approved projects that would NOT have come from residential taxpayers with almost 4 million coming from the CPA trust fund.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During a time when the town spent tens of millions on  potential CPA projects, we did not take advantage of millions in state dollars, costing Dedham taxpayers millions.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94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entury" panose="02040604050505020304" pitchFamily="18" charset="0"/>
              </a:rPr>
              <a:t>What A Yes Vote On Article 12 Means</a:t>
            </a:r>
            <a:endParaRPr lang="en-US" sz="36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entury" panose="02040604050505020304" pitchFamily="18" charset="0"/>
            </a:endParaRPr>
          </a:p>
          <a:p>
            <a:r>
              <a:rPr lang="en-US" dirty="0" smtClean="0">
                <a:latin typeface="Century" panose="02040604050505020304" pitchFamily="18" charset="0"/>
              </a:rPr>
              <a:t>A Yes Vote On Article 12 does NOT make the CPA law</a:t>
            </a:r>
          </a:p>
          <a:p>
            <a:pPr marL="0" indent="0">
              <a:buNone/>
            </a:pPr>
            <a:endParaRPr lang="en-US" dirty="0" smtClean="0">
              <a:latin typeface="Century" panose="02040604050505020304" pitchFamily="18" charset="0"/>
            </a:endParaRPr>
          </a:p>
          <a:p>
            <a:r>
              <a:rPr lang="en-US" dirty="0" smtClean="0">
                <a:latin typeface="Century" panose="02040604050505020304" pitchFamily="18" charset="0"/>
              </a:rPr>
              <a:t>A Yes Vote On Article 12 allows the CPA to go to town wide ballot question to let voters decide in April on the proposal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5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Autofit/>
          </a:bodyPr>
          <a:lstStyle/>
          <a:p>
            <a:pPr marL="0" indent="0"/>
            <a:r>
              <a:rPr lang="en-US" sz="3200" b="1" dirty="0" smtClean="0">
                <a:latin typeface="Century" pitchFamily="18" charset="0"/>
              </a:rPr>
              <a:t>CPA What is it?  How does it work? (cont.)</a:t>
            </a:r>
            <a:endParaRPr lang="en-US" sz="3200" b="1" dirty="0">
              <a:latin typeface="Century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lnSpcReduction="10000"/>
          </a:bodyPr>
          <a:lstStyle/>
          <a:p>
            <a:pPr marL="682625" lvl="1" indent="-342900">
              <a:buFont typeface="Arial" pitchFamily="34" charset="0"/>
              <a:buChar char="•"/>
            </a:pPr>
            <a:r>
              <a:rPr lang="en-US" dirty="0" smtClean="0">
                <a:latin typeface="Century" pitchFamily="18" charset="0"/>
              </a:rPr>
              <a:t>A 1% surcharge is applied to residential and commercial real property.</a:t>
            </a:r>
          </a:p>
          <a:p>
            <a:pPr marL="682625" lvl="1" indent="-342900">
              <a:buFont typeface="Arial" pitchFamily="34" charset="0"/>
              <a:buChar char="•"/>
            </a:pPr>
            <a:r>
              <a:rPr lang="en-US" dirty="0" smtClean="0">
                <a:latin typeface="Century" pitchFamily="18" charset="0"/>
              </a:rPr>
              <a:t>First $100,000 of value of residential and class 3 commercial property is exempt.</a:t>
            </a:r>
          </a:p>
          <a:p>
            <a:pPr marL="682625" lvl="1" indent="-342900">
              <a:buFont typeface="Arial" pitchFamily="34" charset="0"/>
              <a:buChar char="•"/>
            </a:pPr>
            <a:r>
              <a:rPr lang="en-US" dirty="0" smtClean="0">
                <a:latin typeface="Century" pitchFamily="18" charset="0"/>
              </a:rPr>
              <a:t>Existing property </a:t>
            </a:r>
            <a:r>
              <a:rPr lang="en-US" dirty="0">
                <a:latin typeface="Century" pitchFamily="18" charset="0"/>
              </a:rPr>
              <a:t>t</a:t>
            </a:r>
            <a:r>
              <a:rPr lang="en-US" dirty="0" smtClean="0">
                <a:latin typeface="Century" pitchFamily="18" charset="0"/>
              </a:rPr>
              <a:t>ax exemptions (value, income, etc.) apply proportionally.</a:t>
            </a:r>
          </a:p>
          <a:p>
            <a:pPr marL="682625" lvl="1" indent="-342900">
              <a:buFont typeface="Arial" pitchFamily="34" charset="0"/>
              <a:buChar char="•"/>
            </a:pPr>
            <a:r>
              <a:rPr lang="en-US" dirty="0" smtClean="0">
                <a:latin typeface="Century" pitchFamily="18" charset="0"/>
              </a:rPr>
              <a:t>Revenues go into the CPA fund; state trust fund distribution to Dedham is a percentage of that amount.</a:t>
            </a:r>
          </a:p>
          <a:p>
            <a:pPr marL="682625" lvl="1" indent="-342900">
              <a:buFont typeface="Arial" pitchFamily="34" charset="0"/>
              <a:buChar char="•"/>
            </a:pPr>
            <a:r>
              <a:rPr lang="en-US" dirty="0" smtClean="0">
                <a:latin typeface="Century" pitchFamily="18" charset="0"/>
              </a:rPr>
              <a:t>Early trust fund distributions were 100% - recent distributions have been 30-50%</a:t>
            </a:r>
          </a:p>
          <a:p>
            <a:pPr marL="682625" lvl="1" indent="-342900">
              <a:buNone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5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" panose="02040604050505020304" pitchFamily="18" charset="0"/>
              </a:rPr>
              <a:t>CPA Funds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entury" panose="02040604050505020304" pitchFamily="18" charset="0"/>
              </a:rPr>
              <a:t>The CPA trust fund is funded by county registry fees and distributed by the State.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Dedham paid about 95,000 in registry fees last year.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Our distribution would have been about $230,000.</a:t>
            </a:r>
          </a:p>
          <a:p>
            <a:r>
              <a:rPr lang="en-US" dirty="0" smtClean="0">
                <a:latin typeface="Century" panose="02040604050505020304" pitchFamily="18" charset="0"/>
              </a:rPr>
              <a:t>Our fees went to benefit other communities that participate in CPA.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3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2" y="1295407"/>
          <a:ext cx="8305798" cy="5181593"/>
        </p:xfrm>
        <a:graphic>
          <a:graphicData uri="http://schemas.openxmlformats.org/drawingml/2006/table">
            <a:tbl>
              <a:tblPr/>
              <a:tblGrid>
                <a:gridCol w="368031"/>
                <a:gridCol w="493496"/>
                <a:gridCol w="744428"/>
                <a:gridCol w="468403"/>
                <a:gridCol w="585504"/>
                <a:gridCol w="451675"/>
                <a:gridCol w="685876"/>
                <a:gridCol w="493496"/>
                <a:gridCol w="276024"/>
                <a:gridCol w="694242"/>
                <a:gridCol w="510224"/>
                <a:gridCol w="811342"/>
                <a:gridCol w="418218"/>
                <a:gridCol w="610597"/>
                <a:gridCol w="694242"/>
              </a:tblGrid>
              <a:tr h="122896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CPA ESTIMATES - ALL RESIDENTIAL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3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PARCEL COUNT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TOTAL RES VALUE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AVERAGE RES VALUE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RES TAX RATE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AVG RES TAX BILL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RES EXEMPTION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AVG RES CPA VALUE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CPA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AVG CPA SURCHARGE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TOTAL AVG RES TAX BILL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TOTAL LOCAL SURCHARGE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PERCENT MATCH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STATE MATCH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TOTAL REVENUE RAISED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7,608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$1,830,696,700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$240,628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$14.03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$3,376.01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$140,628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$19.73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$3,395.74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$150,106.51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$150,106.51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$300,213.01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7,619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$2,767,843,141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$363,282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$10.23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$3,716.37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$263,282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$26.93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$3,743.31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$205,207.98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$205,207.98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$410,415.97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7,660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$2,958,984,901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$386,290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$10.48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$4,048.32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$286,290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$30.00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$4,078.33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$229,824.82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$229,824.82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$459,649.64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7,735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$3,132,554,025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$404,984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$11.15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$4,515.58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$304,984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$34.01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$4,549.58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$263,034.52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$263,034.52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$526,069.05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7,755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$3,513,713,380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$453,090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$10.93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$4,952.27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$353,090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$38.59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$4,990.87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$299,286.72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$299,286.72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$598,573.44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7,798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$3,310,207,580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$424,494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$12.05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$5,115.16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$324,494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$39.10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$5,154.26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$304,914.11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$304,914.11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$609,828.23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7,813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$3,301,416,561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$422,554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$12.62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$5,332.63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$322,554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$40.71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$5,373.34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$318,038.71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67.62%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$215,057.78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$533,096.49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7,840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$3,187,818,600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$406,610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$13.57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$5,517.69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$306,610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$41.61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$5,559.30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$326,198.18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34.81%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$113,549.59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$439,747.77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7,854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$3,173,267,899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$404,032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$14.37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$5,805.94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$304,032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$43.69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$5,849.63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$343,136.62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27.20%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$93,333.16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$436,469.78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7,858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$3,075,857,367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$391,430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$15.43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$6,039.77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$291,430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$44.97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$6,084.73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$353,355.85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26.64%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$94,134.00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$447,489.85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7,868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$3,101,787,227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$394,228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$15.79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$6,224.86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$294,228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$46.46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$6,271.32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$365,536.48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26.83%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$98,073.44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$463,609.92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7,885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$3,152,298,800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$399,784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$16.08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$6,428.53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$299,784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$48.21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$6,476.74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$380,098.85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52.22%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$198,487.62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$578,586.46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7,903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$3,298,253,981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$417,342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$15.87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$6,623.22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$317,342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$50.36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$6,673.58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$398,012.30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31.50%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$125,373.87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$523,386.17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7,922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$3,460,551,788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$436,828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$15.49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$6,766.47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$336,828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$52.17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$6,818.64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$413,327.69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29.70%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$122,758.32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$536,086.02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$4,350,079.35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$2,513,142.44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$6,863,221.79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CPA ESTIMATES - ALL COMMERCIAL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5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PARCEL COUNT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TOTAL COMM VALUE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AVERAGE COMM VALUE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COMM TAX RATE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AVG COMM TAX BILL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COMM EXEMPTION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AVG COMM CPA VALUE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CPA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AVG COMM CPA SURCHARGE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TOTAL AVG COMM TAX BILL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TOTAL LOCAL SURCHARGE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PERCENT MATCH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STATE MATCH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TOTAL COMM REVENUE RAISED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457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$443,121,500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$969,631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$31.20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$30,252.50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$869,631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$271.32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$30,523.82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$123,995.51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$123,995.51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$247,991.02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441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$519,944,659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$1,179,013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$26.41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$31,137.73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$1,079,013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$284.97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$31,422.70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$125,670.57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$125,670.57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$251,341.15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442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$529,156,499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$1,197,187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$26.15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$31,306.43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$1,097,187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$286.91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$31,593.35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$126,816.12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$126,816.12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$253,632.25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$531,070,181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$1,206,978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$26.07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$31,465.91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$1,106,978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$288.59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$31,754.50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$126,979.20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$126,979.20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$253,958.39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435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$582,686,920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$1,339,510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$23.89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$32,000.90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$1,239,510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$296.12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$32,297.02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$128,811.76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$128,811.76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$257,623.51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$607,582,620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$1,406,441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$25.18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$35,414.19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$1,306,441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$328.96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$35,743.15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$142,111.54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100.00%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$142,111.54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$284,223.09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429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$611,985,639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$1,426,540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$26.43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$37,703.45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$1,326,540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$350.60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$38,054.06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$150,409.33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67.62%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$101,706.79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$252,116.13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434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$650,485,567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$1,498,815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$28.87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$43,270.78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$1,398,815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$403.84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$43,674.62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$175,265.60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34.81%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$61,009.96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$236,275.56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435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$688,617,801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$1,583,029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$31.06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$49,168.89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$1,483,029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$460.63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$49,629.52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$200,373.59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27.20%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$54,501.62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$254,875.21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434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$694,757,633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$1,600,824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$32.20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$51,546.53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$1,500,824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$483.27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$52,029.80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$209,737.16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26.64%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$55,873.98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$265,611.14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$697,529,973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$1,614,653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$34.37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$55,495.61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$1,514,653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$520.59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$56,016.20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$224,893.21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26.83%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$60,338.85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$285,232.06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434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$694,238,637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$1,599,628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$34.72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$55,539.09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$1,499,628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$520.67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$56,059.76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$225,971.17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52.22%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$118,002.15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$343,973.32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433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$693,944,819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$1,602,644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$33.95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$54,409.76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$1,502,644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$510.15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$54,919.91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$220,893.92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31.50%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$69,581.58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$290,475.50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$722,618,412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$1,672,728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$33.02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$55,233.47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$100,000 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$1,572,728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$519.31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$55,752.79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$224,343.96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29.70%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$66,630.16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$290,974.12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5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3" marR="3683" marT="36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$2,406,272.65</a:t>
                      </a:r>
                    </a:p>
                  </a:txBody>
                  <a:tcPr marL="3683" marR="3683" marT="36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$1,362,029.78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$3,768,302.43</a:t>
                      </a:r>
                    </a:p>
                  </a:txBody>
                  <a:tcPr marL="3683" marR="3683" marT="36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133600" y="649069"/>
            <a:ext cx="39747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entury" pitchFamily="18" charset="0"/>
              </a:rPr>
              <a:t>Community Preservation Act (CPA)</a:t>
            </a:r>
          </a:p>
          <a:p>
            <a:r>
              <a:rPr lang="en-US" b="1" dirty="0" smtClean="0">
                <a:latin typeface="Century" pitchFamily="18" charset="0"/>
              </a:rPr>
              <a:t>         2003-2016  Total Estimates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164068"/>
            <a:ext cx="853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entury" pitchFamily="18" charset="0"/>
              </a:rPr>
              <a:t>CPA What is it?  How does it work? (cont.)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457200"/>
            <a:ext cx="8915400" cy="685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Century" pitchFamily="18" charset="0"/>
              </a:rPr>
              <a:t>CPA What is it?  How does it work? (cont.)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>
            <a:normAutofit fontScale="92500"/>
          </a:bodyPr>
          <a:lstStyle/>
          <a:p>
            <a:pPr marL="690563" lvl="1" indent="-228600">
              <a:buFont typeface="Wingdings" pitchFamily="2" charset="2"/>
              <a:buChar char="§"/>
            </a:pPr>
            <a:r>
              <a:rPr lang="en-US" dirty="0" smtClean="0">
                <a:latin typeface="Century" panose="02040604050505020304" pitchFamily="18" charset="0"/>
              </a:rPr>
              <a:t>From that total, 10% is required to be allocated to the three areas – Open Space and Recreation, Historical Preservation, and Affordable Housing.</a:t>
            </a:r>
          </a:p>
          <a:p>
            <a:pPr marL="690563" lvl="1" indent="-228600">
              <a:buFont typeface="Wingdings" pitchFamily="2" charset="2"/>
              <a:buChar char="§"/>
            </a:pPr>
            <a:r>
              <a:rPr lang="en-US" dirty="0" smtClean="0">
                <a:latin typeface="Century" panose="02040604050505020304" pitchFamily="18" charset="0"/>
              </a:rPr>
              <a:t>5% can be allocated to administrative costs (legal, advertizing, mailing, etc.).</a:t>
            </a:r>
          </a:p>
          <a:p>
            <a:pPr marL="690563" lvl="1" indent="-228600">
              <a:buFont typeface="Wingdings" pitchFamily="2" charset="2"/>
              <a:buChar char="§"/>
            </a:pPr>
            <a:r>
              <a:rPr lang="en-US" dirty="0" smtClean="0">
                <a:latin typeface="Century" panose="02040604050505020304" pitchFamily="18" charset="0"/>
              </a:rPr>
              <a:t> Remainder can be allocated as the community desires </a:t>
            </a:r>
            <a:r>
              <a:rPr lang="en-US" i="1" dirty="0" smtClean="0">
                <a:latin typeface="Century" panose="02040604050505020304" pitchFamily="18" charset="0"/>
              </a:rPr>
              <a:t>into one of the above categories</a:t>
            </a:r>
            <a:r>
              <a:rPr lang="en-US" dirty="0" smtClean="0">
                <a:latin typeface="Century" panose="02040604050505020304" pitchFamily="18" charset="0"/>
              </a:rPr>
              <a:t>.</a:t>
            </a:r>
          </a:p>
          <a:p>
            <a:pPr marL="690563" lvl="1" indent="-228600">
              <a:buFont typeface="Wingdings" pitchFamily="2" charset="2"/>
              <a:buChar char="§"/>
            </a:pPr>
            <a:r>
              <a:rPr lang="en-US" dirty="0" smtClean="0">
                <a:latin typeface="Century" panose="02040604050505020304" pitchFamily="18" charset="0"/>
              </a:rPr>
              <a:t> F</a:t>
            </a:r>
            <a:r>
              <a:rPr lang="en-US" b="1" dirty="0" smtClean="0">
                <a:latin typeface="Century" panose="02040604050505020304" pitchFamily="18" charset="0"/>
              </a:rPr>
              <a:t>unds can be used to pay debt service (borrowing) and/or matching funds for state programs.</a:t>
            </a:r>
          </a:p>
          <a:p>
            <a:pPr marL="801688" lvl="1" indent="-339725">
              <a:buFont typeface="Wingdings" pitchFamily="2" charset="2"/>
              <a:buChar char="§"/>
            </a:pPr>
            <a:r>
              <a:rPr lang="en-US" b="1" dirty="0" smtClean="0">
                <a:latin typeface="Century" panose="02040604050505020304" pitchFamily="18" charset="0"/>
              </a:rPr>
              <a:t>FUNDS NEED NOT BE SPENT IN ANY ONE    YEAR</a:t>
            </a: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5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entury" pitchFamily="18" charset="0"/>
              </a:rPr>
              <a:t>Community Preservation Town Committee is determined by state statute and local bylaw</a:t>
            </a:r>
          </a:p>
          <a:p>
            <a:pPr marL="917575" lvl="2" indent="-342900">
              <a:buFont typeface="Courier New" panose="02070309020205020404" pitchFamily="49" charset="0"/>
              <a:buChar char="o"/>
            </a:pPr>
            <a:r>
              <a:rPr lang="en-US" dirty="0">
                <a:latin typeface="Century" pitchFamily="18" charset="0"/>
              </a:rPr>
              <a:t>1 Planning Board,1 Parks and Recreation Commission, 1 Historic Commission, 1 Conservation Commission, and 1 Housing Authority </a:t>
            </a:r>
          </a:p>
          <a:p>
            <a:pPr marL="917575" lvl="2" indent="-342900">
              <a:buFont typeface="Courier New" panose="02070309020205020404" pitchFamily="49" charset="0"/>
              <a:buChar char="o"/>
            </a:pPr>
            <a:r>
              <a:rPr lang="en-US" dirty="0">
                <a:latin typeface="Century" pitchFamily="18" charset="0"/>
              </a:rPr>
              <a:t>4 At-large elected  or appointed</a:t>
            </a:r>
          </a:p>
          <a:p>
            <a:pPr marL="457200" lvl="1" indent="-457200">
              <a:buFont typeface="Wingdings" panose="05000000000000000000" pitchFamily="2" charset="2"/>
              <a:buChar char="§"/>
            </a:pPr>
            <a:r>
              <a:rPr lang="en-US" dirty="0" smtClean="0">
                <a:latin typeface="Century" pitchFamily="18" charset="0"/>
              </a:rPr>
              <a:t>Prospective projects are proposed to the committee.</a:t>
            </a:r>
          </a:p>
          <a:p>
            <a:pPr marL="457200" lvl="1" indent="-457200">
              <a:buFont typeface="Wingdings" panose="05000000000000000000" pitchFamily="2" charset="2"/>
              <a:buChar char="§"/>
            </a:pPr>
            <a:r>
              <a:rPr lang="en-US" dirty="0" smtClean="0">
                <a:latin typeface="Century" pitchFamily="18" charset="0"/>
              </a:rPr>
              <a:t>Committee approved projects are forwarded to Annual Town meeting for vote.</a:t>
            </a:r>
          </a:p>
          <a:p>
            <a:pPr marL="457200" lvl="1" indent="-457200">
              <a:buFont typeface="Wingdings" panose="05000000000000000000" pitchFamily="2" charset="2"/>
              <a:buChar char="§"/>
            </a:pPr>
            <a:r>
              <a:rPr lang="en-US" dirty="0" smtClean="0">
                <a:latin typeface="Century" pitchFamily="18" charset="0"/>
              </a:rPr>
              <a:t>Projects are subject to all of the applicable laws and regulations (procurement, local zoning, planning, etc.)</a:t>
            </a:r>
          </a:p>
          <a:p>
            <a:pPr marL="457200" lvl="1" indent="0">
              <a:buNone/>
            </a:pPr>
            <a:endParaRPr lang="en-US" dirty="0" smtClean="0">
              <a:latin typeface="Century" pitchFamily="18" charset="0"/>
            </a:endParaRPr>
          </a:p>
          <a:p>
            <a:pPr marL="857250" lvl="2" indent="0">
              <a:buFont typeface="Wingdings" pitchFamily="2" charset="2"/>
              <a:buChar char="Ø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609600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entury" pitchFamily="18" charset="0"/>
              </a:rPr>
              <a:t>CPA What is it?  How does it work? (cont.)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515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Autofit/>
          </a:bodyPr>
          <a:lstStyle/>
          <a:p>
            <a:pPr marL="0" indent="0"/>
            <a:r>
              <a:rPr lang="en-US" sz="3200" b="1" dirty="0" smtClean="0">
                <a:latin typeface="Century" pitchFamily="18" charset="0"/>
              </a:rPr>
              <a:t>CPA: What is it?  How does it work? (cont.)</a:t>
            </a:r>
            <a:endParaRPr lang="en-US" sz="32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entury" pitchFamily="18" charset="0"/>
              </a:rPr>
              <a:t>CPA Calculation Example: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entury" pitchFamily="18" charset="0"/>
              </a:rPr>
              <a:t>Property valued at $400,000.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entury" pitchFamily="18" charset="0"/>
              </a:rPr>
              <a:t>First $100,000 is exempt = $</a:t>
            </a:r>
            <a:r>
              <a:rPr lang="en-US" sz="3200" b="1" dirty="0" smtClean="0">
                <a:latin typeface="Century" pitchFamily="18" charset="0"/>
              </a:rPr>
              <a:t>300</a:t>
            </a:r>
            <a:r>
              <a:rPr lang="en-US" sz="3200" dirty="0" smtClean="0">
                <a:latin typeface="Century" pitchFamily="18" charset="0"/>
              </a:rPr>
              <a:t>,000 eligible for CPA.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Century" pitchFamily="18" charset="0"/>
              </a:rPr>
              <a:t>At FY16 rate </a:t>
            </a:r>
            <a:r>
              <a:rPr lang="en-US" sz="3200" dirty="0">
                <a:latin typeface="Century" pitchFamily="18" charset="0"/>
              </a:rPr>
              <a:t>(15.49 per thousand) eligible </a:t>
            </a:r>
            <a:r>
              <a:rPr lang="en-US" sz="3200" dirty="0" smtClean="0">
                <a:latin typeface="Century" pitchFamily="18" charset="0"/>
              </a:rPr>
              <a:t>tax would be $4,647 x .01 = $46.47.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entury" pitchFamily="18" charset="0"/>
              </a:rPr>
              <a:t>300</a:t>
            </a:r>
            <a:r>
              <a:rPr lang="en-US" sz="3200" dirty="0" smtClean="0">
                <a:latin typeface="Century" pitchFamily="18" charset="0"/>
              </a:rPr>
              <a:t> x 15.49 = 4,647.  1% of 4,647 is 46.47</a:t>
            </a:r>
          </a:p>
          <a:p>
            <a:pPr marL="457200" lvl="1" indent="0">
              <a:buNone/>
            </a:pPr>
            <a:endParaRPr lang="en-US" dirty="0" smtClean="0">
              <a:latin typeface="Century" pitchFamily="18" charset="0"/>
            </a:endParaRPr>
          </a:p>
          <a:p>
            <a:pPr marL="857250" lvl="2" indent="0">
              <a:buNone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3615-DCFB-469E-9CB0-DF30A0E2776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89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18921</TotalTime>
  <Words>2001</Words>
  <Application>Microsoft Office PowerPoint</Application>
  <PresentationFormat>On-screen Show (4:3)</PresentationFormat>
  <Paragraphs>663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 Investment In Our Community</vt:lpstr>
      <vt:lpstr>Community Preservation Act (CPA)</vt:lpstr>
      <vt:lpstr>What A Yes Vote On Article 12 Means</vt:lpstr>
      <vt:lpstr>CPA What is it?  How does it work? (cont.)</vt:lpstr>
      <vt:lpstr>CPA Funds</vt:lpstr>
      <vt:lpstr>PowerPoint Presentation</vt:lpstr>
      <vt:lpstr>CPA What is it?  How does it work? (cont.) </vt:lpstr>
      <vt:lpstr>PowerPoint Presentation</vt:lpstr>
      <vt:lpstr>CPA: What is it?  How does it work? (cont.)</vt:lpstr>
      <vt:lpstr>CPA What is it?  How does it work? (cont.)</vt:lpstr>
      <vt:lpstr>Community Preservation Act (CPA)</vt:lpstr>
      <vt:lpstr>Community Preservation Act (CPA)</vt:lpstr>
      <vt:lpstr>CPA What is it?  How does it work? (cont.) </vt:lpstr>
      <vt:lpstr>Gonzalez Field Project</vt:lpstr>
      <vt:lpstr>Gonzalez Field Project</vt:lpstr>
      <vt:lpstr>Key Points </vt:lpstr>
      <vt:lpstr>Community Preservation Act (CPA)</vt:lpstr>
    </vt:vector>
  </TitlesOfParts>
  <Company>Town of Dedham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of Dedham Standard  &amp; Poor’s Update April - 2012</dc:title>
  <dc:creator>Mariellen Murphy</dc:creator>
  <cp:lastModifiedBy>James Kern</cp:lastModifiedBy>
  <cp:revision>794</cp:revision>
  <cp:lastPrinted>2016-09-19T17:52:49Z</cp:lastPrinted>
  <dcterms:created xsi:type="dcterms:W3CDTF">2012-04-12T17:25:59Z</dcterms:created>
  <dcterms:modified xsi:type="dcterms:W3CDTF">2016-11-14T17:17:09Z</dcterms:modified>
</cp:coreProperties>
</file>