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35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283B9-D0FE-4DAF-973A-5CE5E22041CC}" type="datetimeFigureOut">
              <a:rPr lang="en-US" smtClean="0"/>
              <a:t>7/23/2017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69076-99E1-480F-B1CF-FFD5AC3DD3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912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283B9-D0FE-4DAF-973A-5CE5E22041CC}" type="datetimeFigureOut">
              <a:rPr lang="en-US" smtClean="0"/>
              <a:t>7/23/2017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69076-99E1-480F-B1CF-FFD5AC3DD3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670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283B9-D0FE-4DAF-973A-5CE5E22041CC}" type="datetimeFigureOut">
              <a:rPr lang="en-US" smtClean="0"/>
              <a:t>7/23/2017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69076-99E1-480F-B1CF-FFD5AC3DD3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928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283B9-D0FE-4DAF-973A-5CE5E22041CC}" type="datetimeFigureOut">
              <a:rPr lang="en-US" smtClean="0"/>
              <a:t>7/23/2017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69076-99E1-480F-B1CF-FFD5AC3DD3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879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283B9-D0FE-4DAF-973A-5CE5E22041CC}" type="datetimeFigureOut">
              <a:rPr lang="en-US" smtClean="0"/>
              <a:t>7/23/2017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69076-99E1-480F-B1CF-FFD5AC3DD3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251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283B9-D0FE-4DAF-973A-5CE5E22041CC}" type="datetimeFigureOut">
              <a:rPr lang="en-US" smtClean="0"/>
              <a:t>7/23/2017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69076-99E1-480F-B1CF-FFD5AC3DD3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620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283B9-D0FE-4DAF-973A-5CE5E22041CC}" type="datetimeFigureOut">
              <a:rPr lang="en-US" smtClean="0"/>
              <a:t>7/23/2017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69076-99E1-480F-B1CF-FFD5AC3DD3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357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283B9-D0FE-4DAF-973A-5CE5E22041CC}" type="datetimeFigureOut">
              <a:rPr lang="en-US" smtClean="0"/>
              <a:t>7/23/2017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69076-99E1-480F-B1CF-FFD5AC3DD3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622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283B9-D0FE-4DAF-973A-5CE5E22041CC}" type="datetimeFigureOut">
              <a:rPr lang="en-US" smtClean="0"/>
              <a:t>7/23/2017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69076-99E1-480F-B1CF-FFD5AC3DD3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930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283B9-D0FE-4DAF-973A-5CE5E22041CC}" type="datetimeFigureOut">
              <a:rPr lang="en-US" smtClean="0"/>
              <a:t>7/23/2017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69076-99E1-480F-B1CF-FFD5AC3DD3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568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283B9-D0FE-4DAF-973A-5CE5E22041CC}" type="datetimeFigureOut">
              <a:rPr lang="en-US" smtClean="0"/>
              <a:t>7/23/2017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69076-99E1-480F-B1CF-FFD5AC3DD3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667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D283B9-D0FE-4DAF-973A-5CE5E22041CC}" type="datetimeFigureOut">
              <a:rPr lang="en-US" smtClean="0"/>
              <a:t>7/23/2017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769076-99E1-480F-B1CF-FFD5AC3DD3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386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9489" y="281354"/>
            <a:ext cx="11648049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Dedham Police Department</a:t>
            </a:r>
          </a:p>
          <a:p>
            <a:endParaRPr lang="en-US" dirty="0" smtClean="0"/>
          </a:p>
          <a:p>
            <a:pPr algn="ctr"/>
            <a:r>
              <a:rPr lang="en-US" sz="20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2017 2</a:t>
            </a:r>
            <a:r>
              <a:rPr lang="en-US" sz="2000" b="1" i="1" baseline="30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</a:t>
            </a:r>
            <a:r>
              <a:rPr lang="en-US" sz="20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Quarter Traffic Analysis</a:t>
            </a:r>
          </a:p>
          <a:p>
            <a:pPr algn="ctr"/>
            <a:endParaRPr lang="en-US" sz="2000" b="1" i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Total Accidents Reported: 231</a:t>
            </a:r>
          </a:p>
          <a:p>
            <a:pPr algn="ctr"/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5.71% decrease from previous quarter</a:t>
            </a:r>
          </a:p>
          <a:p>
            <a:pPr algn="ctr"/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15.07% decrease from 2</a:t>
            </a:r>
            <a:r>
              <a:rPr lang="en-US" sz="2000" i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quarter 2016</a:t>
            </a:r>
          </a:p>
          <a:p>
            <a:pPr algn="ctr"/>
            <a:endParaRPr lang="en-US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Providence Hwy: 64 accidents, 3.22% increase from previous quarter, 19.98% decrease from 2</a:t>
            </a:r>
            <a:r>
              <a:rPr lang="en-US" sz="2000" i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quarter 2016. Providence Highway accounted for 27.7% of all reported accidents.</a:t>
            </a:r>
          </a:p>
          <a:p>
            <a:pPr algn="ctr"/>
            <a:endParaRPr lang="en-US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High St: 19 accidents, 20.83% decrease from previous quarter, 34.84% decrease from 2</a:t>
            </a:r>
            <a:r>
              <a:rPr lang="en-US" sz="2000" i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quarter 2016,</a:t>
            </a:r>
          </a:p>
          <a:p>
            <a:pPr algn="ctr"/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High St. accounted for 8.22% of all reported accidents</a:t>
            </a:r>
          </a:p>
          <a:p>
            <a:pPr algn="ctr"/>
            <a:endParaRPr lang="en-US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Washington St: 23 accidents, 4.54% increase from previous quarter, 14.81%  decrease from 2</a:t>
            </a:r>
            <a:r>
              <a:rPr lang="en-US" sz="2000" i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quarter 2016, Washington Street accounted for 9.95% of all reported accidents. </a:t>
            </a:r>
            <a:endParaRPr lang="en-US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9659" y="281354"/>
            <a:ext cx="1354831" cy="1441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221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8407" y="269420"/>
            <a:ext cx="11658600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Accidents with Injury: </a:t>
            </a:r>
            <a:r>
              <a:rPr lang="en-US" sz="20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34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Accounts for </a:t>
            </a:r>
            <a:r>
              <a:rPr lang="en-US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14.71% of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accidents</a:t>
            </a:r>
            <a:b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change from previous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quarter</a:t>
            </a:r>
            <a:b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10.52% decrease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2nd quarter </a:t>
            </a:r>
            <a:r>
              <a:rPr lang="en-US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2016</a:t>
            </a:r>
          </a:p>
          <a:p>
            <a:endParaRPr lang="en-US" sz="1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Providence Highway: 7, accounts for 20.58% of accidents with injury, 36.36% decrease from previous quarter, 30% decrease from 2</a:t>
            </a:r>
            <a:r>
              <a:rPr lang="en-US" sz="1600" i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US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quarter 2016.</a:t>
            </a:r>
          </a:p>
          <a:p>
            <a:pPr algn="ctr"/>
            <a:endParaRPr lang="en-US" sz="1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High Street: 2, accounts for 5.88% of accidents with injury, 66.66% decrease from previous quarter, 66.66% decrease from 2</a:t>
            </a:r>
            <a:r>
              <a:rPr lang="en-US" sz="1600" i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US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quarter 2016</a:t>
            </a:r>
          </a:p>
          <a:p>
            <a:pPr algn="ctr"/>
            <a:endParaRPr lang="en-US" sz="1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Washington Street: 8, accounts for 23.52% of accidents with injury, 300% increase from previous quarter, 60% increase from 2</a:t>
            </a:r>
            <a:r>
              <a:rPr lang="en-US" sz="1600" i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US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quarter 2016. </a:t>
            </a:r>
          </a:p>
          <a:p>
            <a:pPr algn="ctr"/>
            <a:r>
              <a:rPr lang="en-US" sz="16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Washington St. saw a significant increase in accidents with injury. 50% of these accidents occurred in the intersection of Washington St. @ Elm St.</a:t>
            </a:r>
          </a:p>
          <a:p>
            <a:pPr algn="ctr"/>
            <a:endParaRPr lang="en-US" sz="16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16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1600" b="1" i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Pedestrian Accidents: 11</a:t>
            </a:r>
          </a:p>
          <a:p>
            <a:pPr algn="ctr"/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Accounts for 4.76% of all accidents</a:t>
            </a:r>
          </a:p>
          <a:p>
            <a:pPr algn="ctr"/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175% increase from previous quarter</a:t>
            </a:r>
          </a:p>
          <a:p>
            <a:pPr algn="ctr"/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83.33% increase from second quarter 2016</a:t>
            </a:r>
          </a:p>
          <a:p>
            <a:pPr algn="ctr"/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27% of pedestrian accidents occurred in parking lots</a:t>
            </a:r>
            <a:endParaRPr lang="en-US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1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2276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8407" y="318407"/>
            <a:ext cx="11470821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</a:rPr>
              <a:t>Traffic Complaints Received: 22</a:t>
            </a:r>
          </a:p>
          <a:p>
            <a:pPr algn="ctr"/>
            <a:r>
              <a:rPr lang="en-US" dirty="0" smtClean="0"/>
              <a:t>15.78% increase from previous quarter</a:t>
            </a:r>
          </a:p>
          <a:p>
            <a:pPr algn="ctr"/>
            <a:r>
              <a:rPr lang="en-US" dirty="0" smtClean="0"/>
              <a:t>46.66% increase from 2</a:t>
            </a:r>
            <a:r>
              <a:rPr lang="en-US" baseline="30000" dirty="0" smtClean="0"/>
              <a:t>nd</a:t>
            </a:r>
            <a:r>
              <a:rPr lang="en-US" dirty="0" smtClean="0"/>
              <a:t> quarter 2016</a:t>
            </a:r>
          </a:p>
          <a:p>
            <a:pPr algn="ctr"/>
            <a:endParaRPr lang="en-US" dirty="0"/>
          </a:p>
          <a:p>
            <a:pPr algn="ctr"/>
            <a:r>
              <a:rPr lang="en-US" b="1" dirty="0" smtClean="0"/>
              <a:t>Location and Type of Complaint</a:t>
            </a:r>
          </a:p>
          <a:p>
            <a:pPr algn="ctr"/>
            <a:endParaRPr lang="en-US" sz="1600" dirty="0"/>
          </a:p>
          <a:p>
            <a:pPr algn="ctr"/>
            <a:r>
              <a:rPr lang="en-US" sz="1600" dirty="0" err="1" smtClean="0"/>
              <a:t>Bussey</a:t>
            </a:r>
            <a:r>
              <a:rPr lang="en-US" sz="1600" dirty="0" smtClean="0"/>
              <a:t> St. and Milton St.- Complaints of excessive motorcycle noise</a:t>
            </a:r>
          </a:p>
          <a:p>
            <a:pPr algn="ctr"/>
            <a:endParaRPr lang="en-US" sz="1600" dirty="0" smtClean="0"/>
          </a:p>
          <a:p>
            <a:pPr algn="ctr"/>
            <a:r>
              <a:rPr lang="en-US" sz="1600" dirty="0" smtClean="0"/>
              <a:t>235 Common Street- Speeding Vehicles</a:t>
            </a:r>
          </a:p>
          <a:p>
            <a:pPr algn="ctr"/>
            <a:endParaRPr lang="en-US" sz="1600" dirty="0" smtClean="0"/>
          </a:p>
          <a:p>
            <a:pPr algn="ctr"/>
            <a:r>
              <a:rPr lang="en-US" sz="1600" dirty="0" smtClean="0"/>
              <a:t>Holmes Road- Speeding Vehicles</a:t>
            </a:r>
          </a:p>
          <a:p>
            <a:pPr algn="ctr"/>
            <a:r>
              <a:rPr lang="en-US" sz="1600" dirty="0" smtClean="0"/>
              <a:t> </a:t>
            </a:r>
          </a:p>
          <a:p>
            <a:pPr algn="ctr"/>
            <a:r>
              <a:rPr lang="en-US" sz="1600" dirty="0" smtClean="0"/>
              <a:t>Richards Street- Residents concerned with street being used as a cut through/speed</a:t>
            </a:r>
          </a:p>
          <a:p>
            <a:pPr algn="ctr"/>
            <a:endParaRPr lang="en-US" sz="1600" dirty="0" smtClean="0"/>
          </a:p>
          <a:p>
            <a:pPr algn="ctr"/>
            <a:r>
              <a:rPr lang="en-US" sz="1600" dirty="0" smtClean="0"/>
              <a:t>Chestnut Street- Speed and Stop sign violations</a:t>
            </a:r>
          </a:p>
          <a:p>
            <a:pPr algn="ctr"/>
            <a:endParaRPr lang="en-US" sz="1600" dirty="0" smtClean="0"/>
          </a:p>
          <a:p>
            <a:pPr algn="ctr"/>
            <a:r>
              <a:rPr lang="en-US" sz="1600" dirty="0" smtClean="0"/>
              <a:t>Oakland Street- Vehicles passing stopped school bus/speed</a:t>
            </a:r>
          </a:p>
          <a:p>
            <a:pPr algn="ctr"/>
            <a:endParaRPr lang="en-US" sz="1600" dirty="0" smtClean="0"/>
          </a:p>
          <a:p>
            <a:pPr algn="ctr"/>
            <a:r>
              <a:rPr lang="en-US" sz="1600" dirty="0" smtClean="0"/>
              <a:t>Washington @ Spruce- Crosswalk and Speed violations</a:t>
            </a:r>
          </a:p>
          <a:p>
            <a:pPr algn="ctr"/>
            <a:endParaRPr lang="en-US" sz="1600" b="1" dirty="0" smtClean="0">
              <a:solidFill>
                <a:srgbClr val="FF0000"/>
              </a:solidFill>
            </a:endParaRPr>
          </a:p>
          <a:p>
            <a:pPr algn="ctr"/>
            <a:r>
              <a:rPr lang="en-US" sz="1600" b="1" dirty="0" smtClean="0">
                <a:solidFill>
                  <a:srgbClr val="FF0000"/>
                </a:solidFill>
              </a:rPr>
              <a:t>The majority of traffic complaints this quarter were regarding construction and other work in the area</a:t>
            </a:r>
            <a:r>
              <a:rPr lang="en-US" sz="1600" dirty="0" smtClean="0"/>
              <a:t>.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9221807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8212" y="326571"/>
            <a:ext cx="11168743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b="1" dirty="0" smtClean="0"/>
          </a:p>
          <a:p>
            <a:pPr algn="ctr"/>
            <a:r>
              <a:rPr lang="en-US" sz="2000" b="1" i="1" dirty="0" smtClean="0">
                <a:solidFill>
                  <a:schemeClr val="accent1">
                    <a:lumMod val="75000"/>
                  </a:schemeClr>
                </a:solidFill>
              </a:rPr>
              <a:t>Citation </a:t>
            </a:r>
            <a:r>
              <a:rPr lang="en-US" sz="2000" b="1" i="1" dirty="0" smtClean="0">
                <a:solidFill>
                  <a:schemeClr val="accent1">
                    <a:lumMod val="75000"/>
                  </a:schemeClr>
                </a:solidFill>
              </a:rPr>
              <a:t>Data</a:t>
            </a:r>
          </a:p>
          <a:p>
            <a:pPr algn="ctr"/>
            <a:endParaRPr lang="en-US" b="1" dirty="0"/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April </a:t>
            </a:r>
            <a:r>
              <a:rPr lang="en-US" dirty="0" smtClean="0"/>
              <a:t>2017: 650</a:t>
            </a:r>
          </a:p>
          <a:p>
            <a:pPr algn="ctr"/>
            <a:r>
              <a:rPr lang="en-US" dirty="0" smtClean="0"/>
              <a:t>May 2017: 688</a:t>
            </a:r>
          </a:p>
          <a:p>
            <a:pPr algn="ctr"/>
            <a:r>
              <a:rPr lang="en-US" dirty="0" smtClean="0"/>
              <a:t>June 2017</a:t>
            </a:r>
            <a:r>
              <a:rPr lang="en-US" b="1" dirty="0" smtClean="0"/>
              <a:t>: </a:t>
            </a:r>
            <a:r>
              <a:rPr lang="en-US" dirty="0" smtClean="0"/>
              <a:t>464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Speeding Violations: 911</a:t>
            </a:r>
          </a:p>
          <a:p>
            <a:pPr algn="ctr"/>
            <a:r>
              <a:rPr lang="en-US" dirty="0" smtClean="0"/>
              <a:t>Red Light/Stop Sign Violations: 252</a:t>
            </a:r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14.01</a:t>
            </a:r>
            <a:r>
              <a:rPr lang="en-US" dirty="0" smtClean="0"/>
              <a:t>% of all citations were issued on Providence Highway</a:t>
            </a:r>
          </a:p>
          <a:p>
            <a:pPr algn="ctr"/>
            <a:endParaRPr lang="en-US" dirty="0"/>
          </a:p>
          <a:p>
            <a:pPr algn="ctr"/>
            <a:r>
              <a:rPr lang="en-US" dirty="0" smtClean="0"/>
              <a:t>14.46% of all citations were issued on High Street</a:t>
            </a:r>
          </a:p>
          <a:p>
            <a:pPr algn="ctr"/>
            <a:endParaRPr lang="en-US" dirty="0"/>
          </a:p>
          <a:p>
            <a:pPr algn="ctr"/>
            <a:r>
              <a:rPr lang="en-US" dirty="0" smtClean="0"/>
              <a:t>7.61% of all citations were issued on Washington Street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1704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277</Words>
  <Application>Microsoft Office PowerPoint</Application>
  <PresentationFormat>Custom</PresentationFormat>
  <Paragraphs>69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Joseph K. Ellis</dc:creator>
  <cp:lastModifiedBy>Joseph K. Ellis</cp:lastModifiedBy>
  <cp:revision>14</cp:revision>
  <dcterms:created xsi:type="dcterms:W3CDTF">2017-07-06T18:13:57Z</dcterms:created>
  <dcterms:modified xsi:type="dcterms:W3CDTF">2017-07-23T13:34:16Z</dcterms:modified>
</cp:coreProperties>
</file>