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63" r:id="rId3"/>
    <p:sldId id="257" r:id="rId4"/>
    <p:sldId id="266" r:id="rId5"/>
    <p:sldId id="268" r:id="rId6"/>
    <p:sldId id="269" r:id="rId7"/>
    <p:sldId id="270" r:id="rId8"/>
    <p:sldId id="272"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661" autoAdjust="0"/>
  </p:normalViewPr>
  <p:slideViewPr>
    <p:cSldViewPr>
      <p:cViewPr varScale="1">
        <p:scale>
          <a:sx n="72" d="100"/>
          <a:sy n="72" d="100"/>
        </p:scale>
        <p:origin x="-110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D6E300-CABB-41C6-AA04-38CAE682DC6E}" type="datetimeFigureOut">
              <a:rPr lang="en-US" smtClean="0"/>
              <a:pPr/>
              <a:t>11/13/2015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30072B-0E3B-4C6A-9295-A28AAFD92E1F}" type="slidenum">
              <a:rPr lang="en-US" smtClean="0"/>
              <a:pPr/>
              <a:t>‹#›</a:t>
            </a:fld>
            <a:endParaRPr lang="en-US"/>
          </a:p>
        </p:txBody>
      </p:sp>
    </p:spTree>
    <p:extLst>
      <p:ext uri="{BB962C8B-B14F-4D97-AF65-F5344CB8AC3E}">
        <p14:creationId xmlns:p14="http://schemas.microsoft.com/office/powerpoint/2010/main" xmlns="" val="418336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12/8/2014</a:t>
            </a:r>
            <a:endParaRPr lang="en-US"/>
          </a:p>
        </p:txBody>
      </p:sp>
      <p:sp>
        <p:nvSpPr>
          <p:cNvPr id="5" name="Footer Placeholder 4"/>
          <p:cNvSpPr>
            <a:spLocks noGrp="1"/>
          </p:cNvSpPr>
          <p:nvPr>
            <p:ph type="ftr" sz="quarter" idx="11"/>
          </p:nvPr>
        </p:nvSpPr>
        <p:spPr/>
        <p:txBody>
          <a:bodyPr/>
          <a:lstStyle/>
          <a:p>
            <a:r>
              <a:rPr lang="en-US" smtClean="0"/>
              <a:t>FY 15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272814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12/8/2014</a:t>
            </a:r>
            <a:endParaRPr lang="en-US"/>
          </a:p>
        </p:txBody>
      </p:sp>
      <p:sp>
        <p:nvSpPr>
          <p:cNvPr id="5" name="Footer Placeholder 4"/>
          <p:cNvSpPr>
            <a:spLocks noGrp="1"/>
          </p:cNvSpPr>
          <p:nvPr>
            <p:ph type="ftr" sz="quarter" idx="11"/>
          </p:nvPr>
        </p:nvSpPr>
        <p:spPr/>
        <p:txBody>
          <a:bodyPr/>
          <a:lstStyle/>
          <a:p>
            <a:r>
              <a:rPr lang="en-US" smtClean="0"/>
              <a:t>FY 15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3398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12/8/2014</a:t>
            </a:r>
            <a:endParaRPr lang="en-US"/>
          </a:p>
        </p:txBody>
      </p:sp>
      <p:sp>
        <p:nvSpPr>
          <p:cNvPr id="5" name="Footer Placeholder 4"/>
          <p:cNvSpPr>
            <a:spLocks noGrp="1"/>
          </p:cNvSpPr>
          <p:nvPr>
            <p:ph type="ftr" sz="quarter" idx="11"/>
          </p:nvPr>
        </p:nvSpPr>
        <p:spPr/>
        <p:txBody>
          <a:bodyPr/>
          <a:lstStyle/>
          <a:p>
            <a:r>
              <a:rPr lang="en-US" smtClean="0"/>
              <a:t>FY 15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15139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12/8/2014</a:t>
            </a:r>
            <a:endParaRPr lang="en-US"/>
          </a:p>
        </p:txBody>
      </p:sp>
      <p:sp>
        <p:nvSpPr>
          <p:cNvPr id="5" name="Footer Placeholder 4"/>
          <p:cNvSpPr>
            <a:spLocks noGrp="1"/>
          </p:cNvSpPr>
          <p:nvPr>
            <p:ph type="ftr" sz="quarter" idx="11"/>
          </p:nvPr>
        </p:nvSpPr>
        <p:spPr/>
        <p:txBody>
          <a:bodyPr/>
          <a:lstStyle/>
          <a:p>
            <a:r>
              <a:rPr lang="en-US" smtClean="0"/>
              <a:t>FY 15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213152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12/8/2014</a:t>
            </a:r>
            <a:endParaRPr lang="en-US"/>
          </a:p>
        </p:txBody>
      </p:sp>
      <p:sp>
        <p:nvSpPr>
          <p:cNvPr id="5" name="Footer Placeholder 4"/>
          <p:cNvSpPr>
            <a:spLocks noGrp="1"/>
          </p:cNvSpPr>
          <p:nvPr>
            <p:ph type="ftr" sz="quarter" idx="11"/>
          </p:nvPr>
        </p:nvSpPr>
        <p:spPr/>
        <p:txBody>
          <a:bodyPr/>
          <a:lstStyle/>
          <a:p>
            <a:r>
              <a:rPr lang="en-US" smtClean="0"/>
              <a:t>FY 15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177435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12/8/2014</a:t>
            </a:r>
            <a:endParaRPr lang="en-US"/>
          </a:p>
        </p:txBody>
      </p:sp>
      <p:sp>
        <p:nvSpPr>
          <p:cNvPr id="6" name="Footer Placeholder 5"/>
          <p:cNvSpPr>
            <a:spLocks noGrp="1"/>
          </p:cNvSpPr>
          <p:nvPr>
            <p:ph type="ftr" sz="quarter" idx="11"/>
          </p:nvPr>
        </p:nvSpPr>
        <p:spPr/>
        <p:txBody>
          <a:bodyPr/>
          <a:lstStyle/>
          <a:p>
            <a:r>
              <a:rPr lang="en-US" smtClean="0"/>
              <a:t>FY 15 Classification Hearing BOS</a:t>
            </a:r>
            <a:endParaRPr lang="en-US"/>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34857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12/8/2014</a:t>
            </a:r>
            <a:endParaRPr lang="en-US"/>
          </a:p>
        </p:txBody>
      </p:sp>
      <p:sp>
        <p:nvSpPr>
          <p:cNvPr id="8" name="Footer Placeholder 7"/>
          <p:cNvSpPr>
            <a:spLocks noGrp="1"/>
          </p:cNvSpPr>
          <p:nvPr>
            <p:ph type="ftr" sz="quarter" idx="11"/>
          </p:nvPr>
        </p:nvSpPr>
        <p:spPr/>
        <p:txBody>
          <a:bodyPr/>
          <a:lstStyle/>
          <a:p>
            <a:r>
              <a:rPr lang="en-US" smtClean="0"/>
              <a:t>FY 15 Classification Hearing BOS</a:t>
            </a:r>
            <a:endParaRPr lang="en-US"/>
          </a:p>
        </p:txBody>
      </p:sp>
      <p:sp>
        <p:nvSpPr>
          <p:cNvPr id="9" name="Slide Number Placeholder 8"/>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4818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12/8/2014</a:t>
            </a:r>
            <a:endParaRPr lang="en-US"/>
          </a:p>
        </p:txBody>
      </p:sp>
      <p:sp>
        <p:nvSpPr>
          <p:cNvPr id="4" name="Footer Placeholder 3"/>
          <p:cNvSpPr>
            <a:spLocks noGrp="1"/>
          </p:cNvSpPr>
          <p:nvPr>
            <p:ph type="ftr" sz="quarter" idx="11"/>
          </p:nvPr>
        </p:nvSpPr>
        <p:spPr/>
        <p:txBody>
          <a:bodyPr/>
          <a:lstStyle/>
          <a:p>
            <a:r>
              <a:rPr lang="en-US" smtClean="0"/>
              <a:t>FY 15 Classification Hearing BOS</a:t>
            </a:r>
            <a:endParaRPr lang="en-US"/>
          </a:p>
        </p:txBody>
      </p:sp>
      <p:sp>
        <p:nvSpPr>
          <p:cNvPr id="5" name="Slide Number Placeholder 4"/>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321460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12/8/2014</a:t>
            </a:r>
            <a:endParaRPr lang="en-US"/>
          </a:p>
        </p:txBody>
      </p:sp>
      <p:sp>
        <p:nvSpPr>
          <p:cNvPr id="3" name="Footer Placeholder 2"/>
          <p:cNvSpPr>
            <a:spLocks noGrp="1"/>
          </p:cNvSpPr>
          <p:nvPr>
            <p:ph type="ftr" sz="quarter" idx="11"/>
          </p:nvPr>
        </p:nvSpPr>
        <p:spPr/>
        <p:txBody>
          <a:bodyPr/>
          <a:lstStyle/>
          <a:p>
            <a:r>
              <a:rPr lang="en-US" smtClean="0"/>
              <a:t>FY 15 Classification Hearing BOS</a:t>
            </a:r>
            <a:endParaRPr lang="en-US"/>
          </a:p>
        </p:txBody>
      </p:sp>
      <p:sp>
        <p:nvSpPr>
          <p:cNvPr id="4" name="Slide Number Placeholder 3"/>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12063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12/8/2014</a:t>
            </a:r>
            <a:endParaRPr lang="en-US"/>
          </a:p>
        </p:txBody>
      </p:sp>
      <p:sp>
        <p:nvSpPr>
          <p:cNvPr id="6" name="Footer Placeholder 5"/>
          <p:cNvSpPr>
            <a:spLocks noGrp="1"/>
          </p:cNvSpPr>
          <p:nvPr>
            <p:ph type="ftr" sz="quarter" idx="11"/>
          </p:nvPr>
        </p:nvSpPr>
        <p:spPr/>
        <p:txBody>
          <a:bodyPr/>
          <a:lstStyle/>
          <a:p>
            <a:r>
              <a:rPr lang="en-US" smtClean="0"/>
              <a:t>FY 15 Classification Hearing BOS</a:t>
            </a:r>
            <a:endParaRPr lang="en-US"/>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4978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12/8/2014</a:t>
            </a:r>
            <a:endParaRPr lang="en-US"/>
          </a:p>
        </p:txBody>
      </p:sp>
      <p:sp>
        <p:nvSpPr>
          <p:cNvPr id="6" name="Footer Placeholder 5"/>
          <p:cNvSpPr>
            <a:spLocks noGrp="1"/>
          </p:cNvSpPr>
          <p:nvPr>
            <p:ph type="ftr" sz="quarter" idx="11"/>
          </p:nvPr>
        </p:nvSpPr>
        <p:spPr/>
        <p:txBody>
          <a:bodyPr/>
          <a:lstStyle/>
          <a:p>
            <a:r>
              <a:rPr lang="en-US" smtClean="0"/>
              <a:t>FY 15 Classification Hearing BOS</a:t>
            </a:r>
            <a:endParaRPr lang="en-US"/>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776328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12/8/2014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FY 15 Classification Hearing BOS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775D3-9398-4BC3-9654-7E4B74007258}" type="slidenum">
              <a:rPr lang="en-US" smtClean="0"/>
              <a:pPr/>
              <a:t>‹#›</a:t>
            </a:fld>
            <a:endParaRPr lang="en-US"/>
          </a:p>
        </p:txBody>
      </p:sp>
    </p:spTree>
    <p:extLst>
      <p:ext uri="{BB962C8B-B14F-4D97-AF65-F5344CB8AC3E}">
        <p14:creationId xmlns:p14="http://schemas.microsoft.com/office/powerpoint/2010/main" xmlns="" val="33630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Fiscal Year 2016</a:t>
            </a:r>
            <a:br>
              <a:rPr lang="en-US" dirty="0" smtClean="0"/>
            </a:br>
            <a:r>
              <a:rPr lang="en-US" dirty="0" smtClean="0"/>
              <a:t>Classification Hearing</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Board of Selectmen</a:t>
            </a:r>
          </a:p>
          <a:p>
            <a:r>
              <a:rPr lang="en-US" dirty="0" smtClean="0"/>
              <a:t>Board of Assessors</a:t>
            </a:r>
          </a:p>
          <a:p>
            <a:r>
              <a:rPr lang="en-US" dirty="0" smtClean="0"/>
              <a:t>Dedham Town Hall</a:t>
            </a:r>
          </a:p>
          <a:p>
            <a:r>
              <a:rPr lang="en-US" dirty="0" smtClean="0"/>
              <a:t>December 3, 2015</a:t>
            </a:r>
            <a:endParaRPr lang="en-US" dirty="0"/>
          </a:p>
        </p:txBody>
      </p:sp>
    </p:spTree>
    <p:extLst>
      <p:ext uri="{BB962C8B-B14F-4D97-AF65-F5344CB8AC3E}">
        <p14:creationId xmlns:p14="http://schemas.microsoft.com/office/powerpoint/2010/main" xmlns="" val="2588399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t>Hearing Requires Two Votes by Selectmen</a:t>
            </a:r>
            <a:endParaRPr lang="en-US" sz="3600" dirty="0"/>
          </a:p>
        </p:txBody>
      </p:sp>
      <p:sp>
        <p:nvSpPr>
          <p:cNvPr id="3" name="Content Placeholder 2"/>
          <p:cNvSpPr>
            <a:spLocks noGrp="1"/>
          </p:cNvSpPr>
          <p:nvPr>
            <p:ph idx="1"/>
          </p:nvPr>
        </p:nvSpPr>
        <p:spPr/>
        <p:txBody>
          <a:bodyPr/>
          <a:lstStyle/>
          <a:p>
            <a:r>
              <a:rPr lang="en-US" dirty="0" smtClean="0"/>
              <a:t>Does the Board of Selectmen want to continue classification for the Town of Dedham?</a:t>
            </a:r>
          </a:p>
          <a:p>
            <a:r>
              <a:rPr lang="en-US" dirty="0" smtClean="0"/>
              <a:t>What shift, if classification continues, does the Board of Selectmen wish to use?</a:t>
            </a:r>
          </a:p>
          <a:p>
            <a:r>
              <a:rPr lang="en-US" dirty="0" smtClean="0"/>
              <a:t>Based on these votes a tax rate for Fiscal Year 2016 is created.</a:t>
            </a:r>
          </a:p>
          <a:p>
            <a:endParaRPr lang="en-US" dirty="0"/>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extLst>
      <p:ext uri="{BB962C8B-B14F-4D97-AF65-F5344CB8AC3E}">
        <p14:creationId xmlns:p14="http://schemas.microsoft.com/office/powerpoint/2010/main" xmlns="" val="99717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Classification?</a:t>
            </a:r>
            <a:endParaRPr lang="en-US" dirty="0"/>
          </a:p>
        </p:txBody>
      </p:sp>
      <p:sp>
        <p:nvSpPr>
          <p:cNvPr id="3" name="Content Placeholder 2"/>
          <p:cNvSpPr>
            <a:spLocks noGrp="1"/>
          </p:cNvSpPr>
          <p:nvPr>
            <p:ph idx="1"/>
          </p:nvPr>
        </p:nvSpPr>
        <p:spPr/>
        <p:txBody>
          <a:bodyPr>
            <a:normAutofit/>
          </a:bodyPr>
          <a:lstStyle/>
          <a:p>
            <a:r>
              <a:rPr lang="en-US" dirty="0" smtClean="0"/>
              <a:t>Municipalities have the option of taxing the various classes of property differently. </a:t>
            </a:r>
          </a:p>
          <a:p>
            <a:r>
              <a:rPr lang="en-US" dirty="0" smtClean="0"/>
              <a:t>Classes are:  Residential and Commercial,  Industrial, Personal Property (CIP)</a:t>
            </a:r>
          </a:p>
          <a:p>
            <a:r>
              <a:rPr lang="en-US" dirty="0" smtClean="0"/>
              <a:t>In Dedham, the determination to allocate the tax burden by class is made annually by the Board of Selectmen</a:t>
            </a:r>
            <a:endParaRPr lang="en-US" dirty="0"/>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extLst>
      <p:ext uri="{BB962C8B-B14F-4D97-AF65-F5344CB8AC3E}">
        <p14:creationId xmlns:p14="http://schemas.microsoft.com/office/powerpoint/2010/main" xmlns="" val="3017968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Tax Shift?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Massachusetts communities may shift some of the residential tax burden onto the commercial, industrial, and personal properties (CIP) by adopting a residential factor which creates a split tax rate. </a:t>
            </a:r>
          </a:p>
          <a:p>
            <a:r>
              <a:rPr lang="en-US" dirty="0" smtClean="0"/>
              <a:t>Dedham has a split tax rate, taxing commercial, industrial and personal property (CIP) at a higher rate than residential property. Note personal property is actually business property such as equipment, furniture, computers, etc…</a:t>
            </a:r>
          </a:p>
          <a:p>
            <a:r>
              <a:rPr lang="en-US" dirty="0" smtClean="0"/>
              <a:t>Last December, Selectmen, in consultation with the Board of Assessors, voted to set the fiscal year of 2015 shift factor at 1.75, the maximum shift available for Dedham. This means that for FY15, commercial, industrial, and personal property (CIP), while representing just over 20% of the total taxable value, paid just over 34% of the total taxes.</a:t>
            </a:r>
          </a:p>
          <a:p>
            <a:endParaRPr lang="en-US" dirty="0"/>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extLst>
      <p:ext uri="{BB962C8B-B14F-4D97-AF65-F5344CB8AC3E}">
        <p14:creationId xmlns:p14="http://schemas.microsoft.com/office/powerpoint/2010/main" xmlns="" val="1062047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How much money does the Town raise through property taxes?</a:t>
            </a:r>
            <a:endParaRPr lang="en-US" dirty="0"/>
          </a:p>
        </p:txBody>
      </p:sp>
      <p:sp>
        <p:nvSpPr>
          <p:cNvPr id="3" name="Content Placeholder 2"/>
          <p:cNvSpPr>
            <a:spLocks noGrp="1"/>
          </p:cNvSpPr>
          <p:nvPr>
            <p:ph idx="1"/>
          </p:nvPr>
        </p:nvSpPr>
        <p:spPr/>
        <p:txBody>
          <a:bodyPr/>
          <a:lstStyle/>
          <a:p>
            <a:r>
              <a:rPr lang="en-US" dirty="0" smtClean="0"/>
              <a:t>Property taxes needed to be raised to pay for a portion of the budget approved at Town Meeting</a:t>
            </a:r>
          </a:p>
          <a:p>
            <a:r>
              <a:rPr lang="en-US" dirty="0" smtClean="0"/>
              <a:t>For FY 16 this share is about 75% or $</a:t>
            </a:r>
            <a:r>
              <a:rPr lang="en-US" dirty="0" smtClean="0"/>
              <a:t>81,500,000</a:t>
            </a:r>
            <a:r>
              <a:rPr lang="en-US" dirty="0" smtClean="0"/>
              <a:t>.</a:t>
            </a:r>
            <a:endParaRPr lang="en-US" dirty="0"/>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extLst>
      <p:ext uri="{BB962C8B-B14F-4D97-AF65-F5344CB8AC3E}">
        <p14:creationId xmlns:p14="http://schemas.microsoft.com/office/powerpoint/2010/main" xmlns="" val="3378134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Overall Assessed Value of Property</a:t>
            </a:r>
            <a:endParaRPr lang="en-US" dirty="0"/>
          </a:p>
        </p:txBody>
      </p:sp>
      <p:sp>
        <p:nvSpPr>
          <p:cNvPr id="3" name="Content Placeholder 2"/>
          <p:cNvSpPr>
            <a:spLocks noGrp="1"/>
          </p:cNvSpPr>
          <p:nvPr>
            <p:ph idx="1"/>
          </p:nvPr>
        </p:nvSpPr>
        <p:spPr/>
        <p:txBody>
          <a:bodyPr>
            <a:normAutofit/>
          </a:bodyPr>
          <a:lstStyle/>
          <a:p>
            <a:r>
              <a:rPr lang="en-US" dirty="0" smtClean="0"/>
              <a:t>These values are as of January 1, 2015, and are based on sales and data analysis from activity in calendar year 2014 </a:t>
            </a:r>
          </a:p>
          <a:p>
            <a:r>
              <a:rPr lang="en-US" dirty="0" smtClean="0"/>
              <a:t>Residential  $</a:t>
            </a:r>
            <a:r>
              <a:rPr lang="en-US" dirty="0" smtClean="0"/>
              <a:t>3.5 </a:t>
            </a:r>
            <a:r>
              <a:rPr lang="en-US" dirty="0" smtClean="0"/>
              <a:t>billion</a:t>
            </a:r>
          </a:p>
          <a:p>
            <a:r>
              <a:rPr lang="en-US" dirty="0" smtClean="0"/>
              <a:t>Commercial  $</a:t>
            </a:r>
            <a:r>
              <a:rPr lang="en-US" dirty="0" smtClean="0"/>
              <a:t>691 </a:t>
            </a:r>
            <a:r>
              <a:rPr lang="en-US" dirty="0" smtClean="0"/>
              <a:t>million</a:t>
            </a:r>
          </a:p>
          <a:p>
            <a:r>
              <a:rPr lang="en-US" dirty="0" smtClean="0"/>
              <a:t>Industrial  $</a:t>
            </a:r>
            <a:r>
              <a:rPr lang="en-US" dirty="0" smtClean="0"/>
              <a:t>32 </a:t>
            </a:r>
            <a:r>
              <a:rPr lang="en-US" dirty="0" smtClean="0"/>
              <a:t>million</a:t>
            </a:r>
          </a:p>
          <a:p>
            <a:r>
              <a:rPr lang="en-US" dirty="0" smtClean="0"/>
              <a:t>Personal Property  $</a:t>
            </a:r>
            <a:r>
              <a:rPr lang="en-US" dirty="0" smtClean="0"/>
              <a:t>108 </a:t>
            </a:r>
            <a:r>
              <a:rPr lang="en-US" dirty="0" smtClean="0"/>
              <a:t>million</a:t>
            </a:r>
          </a:p>
          <a:p>
            <a:r>
              <a:rPr lang="en-US" dirty="0" smtClean="0"/>
              <a:t>Grand Total  $</a:t>
            </a:r>
            <a:r>
              <a:rPr lang="en-US" dirty="0" smtClean="0"/>
              <a:t>4.3 </a:t>
            </a:r>
            <a:r>
              <a:rPr lang="en-US" dirty="0" smtClean="0"/>
              <a:t>billion</a:t>
            </a:r>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extLst>
      <p:ext uri="{BB962C8B-B14F-4D97-AF65-F5344CB8AC3E}">
        <p14:creationId xmlns:p14="http://schemas.microsoft.com/office/powerpoint/2010/main" xmlns="" val="218655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Average Values</a:t>
            </a:r>
            <a:endParaRPr lang="en-US" dirty="0"/>
          </a:p>
        </p:txBody>
      </p:sp>
      <p:sp>
        <p:nvSpPr>
          <p:cNvPr id="3" name="Content Placeholder 2"/>
          <p:cNvSpPr>
            <a:spLocks noGrp="1"/>
          </p:cNvSpPr>
          <p:nvPr>
            <p:ph idx="1"/>
          </p:nvPr>
        </p:nvSpPr>
        <p:spPr/>
        <p:txBody>
          <a:bodyPr/>
          <a:lstStyle/>
          <a:p>
            <a:r>
              <a:rPr lang="en-US" dirty="0" smtClean="0"/>
              <a:t>As of 1/1/15 the average single family home was assessed at $</a:t>
            </a:r>
            <a:r>
              <a:rPr lang="en-US" dirty="0" smtClean="0"/>
              <a:t>420,216.</a:t>
            </a:r>
            <a:endParaRPr lang="en-US" dirty="0" smtClean="0"/>
          </a:p>
          <a:p>
            <a:r>
              <a:rPr lang="en-US" dirty="0" smtClean="0"/>
              <a:t>The previous year was $401,728 an increase of </a:t>
            </a:r>
            <a:r>
              <a:rPr lang="en-US" dirty="0" smtClean="0"/>
              <a:t>4.56%</a:t>
            </a:r>
            <a:endParaRPr lang="en-US" dirty="0" smtClean="0"/>
          </a:p>
          <a:p>
            <a:r>
              <a:rPr lang="en-US" dirty="0" smtClean="0"/>
              <a:t>As of 1/1/15 the average Commercial/Industrial (CI) property was assessed at $</a:t>
            </a:r>
            <a:r>
              <a:rPr lang="en-US" dirty="0" smtClean="0"/>
              <a:t>1,985,029 </a:t>
            </a:r>
            <a:r>
              <a:rPr lang="en-US" dirty="0" smtClean="0"/>
              <a:t>an increase of </a:t>
            </a:r>
            <a:r>
              <a:rPr lang="en-US" dirty="0" smtClean="0"/>
              <a:t>1.55%</a:t>
            </a:r>
            <a:endParaRPr lang="en-US" dirty="0" smtClean="0"/>
          </a:p>
          <a:p>
            <a:pPr marL="0" indent="0">
              <a:buNone/>
            </a:pP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extLst>
      <p:ext uri="{BB962C8B-B14F-4D97-AF65-F5344CB8AC3E}">
        <p14:creationId xmlns:p14="http://schemas.microsoft.com/office/powerpoint/2010/main" xmlns="" val="777571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Tax Rates</a:t>
            </a:r>
            <a:endParaRPr lang="en-US" dirty="0"/>
          </a:p>
        </p:txBody>
      </p:sp>
      <p:sp>
        <p:nvSpPr>
          <p:cNvPr id="3" name="Content Placeholder 2"/>
          <p:cNvSpPr>
            <a:spLocks noGrp="1"/>
          </p:cNvSpPr>
          <p:nvPr>
            <p:ph idx="1"/>
          </p:nvPr>
        </p:nvSpPr>
        <p:spPr/>
        <p:txBody>
          <a:bodyPr/>
          <a:lstStyle/>
          <a:p>
            <a:r>
              <a:rPr lang="en-US" dirty="0" smtClean="0"/>
              <a:t>Estimated tax rates for FY16 per $1,000 of value will be just under $</a:t>
            </a:r>
            <a:r>
              <a:rPr lang="en-US" dirty="0" smtClean="0"/>
              <a:t>15.50 </a:t>
            </a:r>
            <a:r>
              <a:rPr lang="en-US" dirty="0" smtClean="0"/>
              <a:t>for residential properties and around $</a:t>
            </a:r>
            <a:r>
              <a:rPr lang="en-US" dirty="0" smtClean="0"/>
              <a:t>33.00 </a:t>
            </a:r>
            <a:r>
              <a:rPr lang="en-US" dirty="0" smtClean="0"/>
              <a:t>for CIP properties</a:t>
            </a:r>
          </a:p>
          <a:p>
            <a:r>
              <a:rPr lang="en-US" dirty="0" smtClean="0"/>
              <a:t>Therefore each $100,000 of value equals approximately $</a:t>
            </a:r>
            <a:r>
              <a:rPr lang="en-US" dirty="0" smtClean="0"/>
              <a:t>1,550 </a:t>
            </a:r>
            <a:r>
              <a:rPr lang="en-US" dirty="0" smtClean="0"/>
              <a:t>in residential taxes and $</a:t>
            </a:r>
            <a:r>
              <a:rPr lang="en-US" dirty="0" smtClean="0"/>
              <a:t>3,300 </a:t>
            </a:r>
            <a:r>
              <a:rPr lang="en-US" dirty="0" smtClean="0"/>
              <a:t>in CIP taxes</a:t>
            </a:r>
            <a:endParaRPr lang="en-US" dirty="0"/>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Discussion by BOS and Assessors</a:t>
            </a:r>
            <a:endParaRPr lang="en-US" dirty="0"/>
          </a:p>
        </p:txBody>
      </p:sp>
      <p:sp>
        <p:nvSpPr>
          <p:cNvPr id="3" name="Content Placeholder 2"/>
          <p:cNvSpPr>
            <a:spLocks noGrp="1"/>
          </p:cNvSpPr>
          <p:nvPr>
            <p:ph idx="1"/>
          </p:nvPr>
        </p:nvSpPr>
        <p:spPr/>
        <p:txBody>
          <a:bodyPr/>
          <a:lstStyle/>
          <a:p>
            <a:r>
              <a:rPr lang="en-US" dirty="0" smtClean="0"/>
              <a:t>This concludes our slide show</a:t>
            </a:r>
          </a:p>
          <a:p>
            <a:r>
              <a:rPr lang="en-US" dirty="0" smtClean="0"/>
              <a:t>We now refer to the packet of information prepared for this hearing</a:t>
            </a:r>
            <a:endParaRPr lang="en-US" dirty="0"/>
          </a:p>
        </p:txBody>
      </p:sp>
      <p:sp>
        <p:nvSpPr>
          <p:cNvPr id="4" name="Date Placeholder 3"/>
          <p:cNvSpPr>
            <a:spLocks noGrp="1"/>
          </p:cNvSpPr>
          <p:nvPr>
            <p:ph type="dt" sz="half" idx="10"/>
          </p:nvPr>
        </p:nvSpPr>
        <p:spPr/>
        <p:txBody>
          <a:bodyPr/>
          <a:lstStyle/>
          <a:p>
            <a:r>
              <a:rPr lang="en-US" dirty="0" smtClean="0"/>
              <a:t>12/3/2015</a:t>
            </a:r>
            <a:endParaRPr lang="en-US" dirty="0"/>
          </a:p>
        </p:txBody>
      </p:sp>
      <p:sp>
        <p:nvSpPr>
          <p:cNvPr id="5" name="Footer Placeholder 4"/>
          <p:cNvSpPr>
            <a:spLocks noGrp="1"/>
          </p:cNvSpPr>
          <p:nvPr>
            <p:ph type="ftr" sz="quarter" idx="11"/>
          </p:nvPr>
        </p:nvSpPr>
        <p:spPr/>
        <p:txBody>
          <a:bodyPr/>
          <a:lstStyle/>
          <a:p>
            <a:r>
              <a:rPr lang="en-US" dirty="0" smtClean="0"/>
              <a:t>FY 16 Classification Hearing BOS</a:t>
            </a:r>
            <a:endParaRPr lang="en-US" dirty="0"/>
          </a:p>
        </p:txBody>
      </p:sp>
    </p:spTree>
    <p:extLst>
      <p:ext uri="{BB962C8B-B14F-4D97-AF65-F5344CB8AC3E}">
        <p14:creationId xmlns:p14="http://schemas.microsoft.com/office/powerpoint/2010/main" xmlns="" val="4116723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510</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Fiscal Year 2016 Classification Hearing</vt:lpstr>
      <vt:lpstr>Hearing Requires Two Votes by Selectmen</vt:lpstr>
      <vt:lpstr>What is Classification?</vt:lpstr>
      <vt:lpstr>What is a Tax Shift?</vt:lpstr>
      <vt:lpstr>How much money does the Town raise through property taxes?</vt:lpstr>
      <vt:lpstr>Overall Assessed Value of Property</vt:lpstr>
      <vt:lpstr>Average Values</vt:lpstr>
      <vt:lpstr>Estimated Tax Rates</vt:lpstr>
      <vt:lpstr>Discussion by BOS and Assessors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2014 Classification Hearing</dc:title>
  <dc:creator>Michael</dc:creator>
  <cp:lastModifiedBy>Richard Henderson</cp:lastModifiedBy>
  <cp:revision>28</cp:revision>
  <dcterms:created xsi:type="dcterms:W3CDTF">2014-12-04T11:17:49Z</dcterms:created>
  <dcterms:modified xsi:type="dcterms:W3CDTF">2015-11-13T17:37:43Z</dcterms:modified>
</cp:coreProperties>
</file>